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22"/>
  </p:notesMasterIdLst>
  <p:sldIdLst>
    <p:sldId id="256" r:id="rId2"/>
    <p:sldId id="266" r:id="rId3"/>
    <p:sldId id="257" r:id="rId4"/>
    <p:sldId id="277" r:id="rId5"/>
    <p:sldId id="258" r:id="rId6"/>
    <p:sldId id="259" r:id="rId7"/>
    <p:sldId id="260" r:id="rId8"/>
    <p:sldId id="271" r:id="rId9"/>
    <p:sldId id="272" r:id="rId10"/>
    <p:sldId id="273" r:id="rId11"/>
    <p:sldId id="275" r:id="rId12"/>
    <p:sldId id="276" r:id="rId13"/>
    <p:sldId id="261" r:id="rId14"/>
    <p:sldId id="262" r:id="rId15"/>
    <p:sldId id="265" r:id="rId16"/>
    <p:sldId id="263" r:id="rId17"/>
    <p:sldId id="268" r:id="rId18"/>
    <p:sldId id="264" r:id="rId19"/>
    <p:sldId id="270"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8" d="100"/>
          <a:sy n="68" d="100"/>
        </p:scale>
        <p:origin x="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Sheet1!$A$2:$A$6</c:f>
              <c:strCache>
                <c:ptCount val="5"/>
                <c:pt idx="0">
                  <c:v>2019-20</c:v>
                </c:pt>
                <c:pt idx="1">
                  <c:v>2020-21</c:v>
                </c:pt>
                <c:pt idx="2">
                  <c:v>2021-22</c:v>
                </c:pt>
                <c:pt idx="3">
                  <c:v>2022-23</c:v>
                </c:pt>
                <c:pt idx="4">
                  <c:v>2023-24</c:v>
                </c:pt>
              </c:strCache>
            </c:strRef>
          </c:cat>
          <c:val>
            <c:numRef>
              <c:f>Sheet1!$B$2:$B$6</c:f>
              <c:numCache>
                <c:formatCode>0.00%</c:formatCode>
                <c:ptCount val="5"/>
                <c:pt idx="0">
                  <c:v>0.20200000000000001</c:v>
                </c:pt>
                <c:pt idx="1">
                  <c:v>0.2482</c:v>
                </c:pt>
                <c:pt idx="2">
                  <c:v>0.27450000000000002</c:v>
                </c:pt>
                <c:pt idx="3">
                  <c:v>0.32569999999999999</c:v>
                </c:pt>
                <c:pt idx="4">
                  <c:v>0.38590000000000002</c:v>
                </c:pt>
              </c:numCache>
            </c:numRef>
          </c:val>
          <c:extLst>
            <c:ext xmlns:c16="http://schemas.microsoft.com/office/drawing/2014/chart" uri="{C3380CC4-5D6E-409C-BE32-E72D297353CC}">
              <c16:uniqueId val="{00000000-F193-4572-BD3C-9101E5612BAE}"/>
            </c:ext>
          </c:extLst>
        </c:ser>
        <c:ser>
          <c:idx val="1"/>
          <c:order val="1"/>
          <c:tx>
            <c:strRef>
              <c:f>Sheet1!$C$1</c:f>
              <c:strCache>
                <c:ptCount val="1"/>
                <c:pt idx="0">
                  <c:v>Column2</c:v>
                </c:pt>
              </c:strCache>
            </c:strRef>
          </c:tx>
          <c:spPr>
            <a:solidFill>
              <a:schemeClr val="accent2"/>
            </a:solidFill>
            <a:ln>
              <a:noFill/>
            </a:ln>
            <a:effectLst/>
          </c:spPr>
          <c:invertIfNegative val="0"/>
          <c:cat>
            <c:strRef>
              <c:f>Sheet1!$A$2:$A$6</c:f>
              <c:strCache>
                <c:ptCount val="5"/>
                <c:pt idx="0">
                  <c:v>2019-20</c:v>
                </c:pt>
                <c:pt idx="1">
                  <c:v>2020-21</c:v>
                </c:pt>
                <c:pt idx="2">
                  <c:v>2021-22</c:v>
                </c:pt>
                <c:pt idx="3">
                  <c:v>2022-23</c:v>
                </c:pt>
                <c:pt idx="4">
                  <c:v>2023-24</c:v>
                </c:pt>
              </c:strCache>
            </c:strRef>
          </c:cat>
          <c:val>
            <c:numRef>
              <c:f>Sheet1!$C$2:$C$6</c:f>
              <c:numCache>
                <c:formatCode>General</c:formatCode>
                <c:ptCount val="5"/>
              </c:numCache>
            </c:numRef>
          </c:val>
          <c:extLst>
            <c:ext xmlns:c16="http://schemas.microsoft.com/office/drawing/2014/chart" uri="{C3380CC4-5D6E-409C-BE32-E72D297353CC}">
              <c16:uniqueId val="{00000001-F193-4572-BD3C-9101E5612BAE}"/>
            </c:ext>
          </c:extLst>
        </c:ser>
        <c:ser>
          <c:idx val="2"/>
          <c:order val="2"/>
          <c:tx>
            <c:strRef>
              <c:f>Sheet1!$D$1</c:f>
              <c:strCache>
                <c:ptCount val="1"/>
                <c:pt idx="0">
                  <c:v>Column3</c:v>
                </c:pt>
              </c:strCache>
            </c:strRef>
          </c:tx>
          <c:spPr>
            <a:solidFill>
              <a:schemeClr val="accent3"/>
            </a:solidFill>
            <a:ln>
              <a:noFill/>
            </a:ln>
            <a:effectLst/>
          </c:spPr>
          <c:invertIfNegative val="0"/>
          <c:cat>
            <c:strRef>
              <c:f>Sheet1!$A$2:$A$6</c:f>
              <c:strCache>
                <c:ptCount val="5"/>
                <c:pt idx="0">
                  <c:v>2019-20</c:v>
                </c:pt>
                <c:pt idx="1">
                  <c:v>2020-21</c:v>
                </c:pt>
                <c:pt idx="2">
                  <c:v>2021-22</c:v>
                </c:pt>
                <c:pt idx="3">
                  <c:v>2022-23</c:v>
                </c:pt>
                <c:pt idx="4">
                  <c:v>2023-24</c:v>
                </c:pt>
              </c:strCache>
            </c:strRef>
          </c:cat>
          <c:val>
            <c:numRef>
              <c:f>Sheet1!$D$2:$D$6</c:f>
              <c:numCache>
                <c:formatCode>General</c:formatCode>
                <c:ptCount val="5"/>
              </c:numCache>
            </c:numRef>
          </c:val>
          <c:extLst>
            <c:ext xmlns:c16="http://schemas.microsoft.com/office/drawing/2014/chart" uri="{C3380CC4-5D6E-409C-BE32-E72D297353CC}">
              <c16:uniqueId val="{00000002-F193-4572-BD3C-9101E5612BAE}"/>
            </c:ext>
          </c:extLst>
        </c:ser>
        <c:ser>
          <c:idx val="3"/>
          <c:order val="3"/>
          <c:tx>
            <c:strRef>
              <c:f>Sheet1!$E$1</c:f>
              <c:strCache>
                <c:ptCount val="1"/>
                <c:pt idx="0">
                  <c:v>Column4</c:v>
                </c:pt>
              </c:strCache>
            </c:strRef>
          </c:tx>
          <c:spPr>
            <a:solidFill>
              <a:schemeClr val="accent4"/>
            </a:solidFill>
            <a:ln>
              <a:noFill/>
            </a:ln>
            <a:effectLst/>
          </c:spPr>
          <c:invertIfNegative val="0"/>
          <c:cat>
            <c:strRef>
              <c:f>Sheet1!$A$2:$A$6</c:f>
              <c:strCache>
                <c:ptCount val="5"/>
                <c:pt idx="0">
                  <c:v>2019-20</c:v>
                </c:pt>
                <c:pt idx="1">
                  <c:v>2020-21</c:v>
                </c:pt>
                <c:pt idx="2">
                  <c:v>2021-22</c:v>
                </c:pt>
                <c:pt idx="3">
                  <c:v>2022-23</c:v>
                </c:pt>
                <c:pt idx="4">
                  <c:v>2023-24</c:v>
                </c:pt>
              </c:strCache>
            </c:strRef>
          </c:cat>
          <c:val>
            <c:numRef>
              <c:f>Sheet1!$E$2:$E$6</c:f>
              <c:numCache>
                <c:formatCode>General</c:formatCode>
                <c:ptCount val="5"/>
              </c:numCache>
            </c:numRef>
          </c:val>
          <c:extLst>
            <c:ext xmlns:c16="http://schemas.microsoft.com/office/drawing/2014/chart" uri="{C3380CC4-5D6E-409C-BE32-E72D297353CC}">
              <c16:uniqueId val="{00000003-F193-4572-BD3C-9101E5612BAE}"/>
            </c:ext>
          </c:extLst>
        </c:ser>
        <c:ser>
          <c:idx val="4"/>
          <c:order val="4"/>
          <c:tx>
            <c:strRef>
              <c:f>Sheet1!$F$1</c:f>
              <c:strCache>
                <c:ptCount val="1"/>
                <c:pt idx="0">
                  <c:v>Column5</c:v>
                </c:pt>
              </c:strCache>
            </c:strRef>
          </c:tx>
          <c:spPr>
            <a:solidFill>
              <a:schemeClr val="accent5"/>
            </a:solidFill>
            <a:ln>
              <a:noFill/>
            </a:ln>
            <a:effectLst/>
          </c:spPr>
          <c:invertIfNegative val="0"/>
          <c:cat>
            <c:strRef>
              <c:f>Sheet1!$A$2:$A$6</c:f>
              <c:strCache>
                <c:ptCount val="5"/>
                <c:pt idx="0">
                  <c:v>2019-20</c:v>
                </c:pt>
                <c:pt idx="1">
                  <c:v>2020-21</c:v>
                </c:pt>
                <c:pt idx="2">
                  <c:v>2021-22</c:v>
                </c:pt>
                <c:pt idx="3">
                  <c:v>2022-23</c:v>
                </c:pt>
                <c:pt idx="4">
                  <c:v>2023-24</c:v>
                </c:pt>
              </c:strCache>
            </c:strRef>
          </c:cat>
          <c:val>
            <c:numRef>
              <c:f>Sheet1!$F$2:$F$6</c:f>
              <c:numCache>
                <c:formatCode>General</c:formatCode>
                <c:ptCount val="5"/>
              </c:numCache>
            </c:numRef>
          </c:val>
          <c:extLst>
            <c:ext xmlns:c16="http://schemas.microsoft.com/office/drawing/2014/chart" uri="{C3380CC4-5D6E-409C-BE32-E72D297353CC}">
              <c16:uniqueId val="{00000004-F193-4572-BD3C-9101E5612BAE}"/>
            </c:ext>
          </c:extLst>
        </c:ser>
        <c:dLbls>
          <c:showLegendKey val="0"/>
          <c:showVal val="0"/>
          <c:showCatName val="0"/>
          <c:showSerName val="0"/>
          <c:showPercent val="0"/>
          <c:showBubbleSize val="0"/>
        </c:dLbls>
        <c:gapWidth val="150"/>
        <c:axId val="1169180464"/>
        <c:axId val="1169179504"/>
      </c:barChart>
      <c:catAx>
        <c:axId val="11691804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169179504"/>
        <c:crosses val="autoZero"/>
        <c:auto val="1"/>
        <c:lblAlgn val="ctr"/>
        <c:lblOffset val="100"/>
        <c:noMultiLvlLbl val="0"/>
      </c:catAx>
      <c:valAx>
        <c:axId val="1169179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169180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Column1</c:v>
                </c:pt>
              </c:strCache>
            </c:strRef>
          </c:tx>
          <c:spPr>
            <a:solidFill>
              <a:schemeClr val="accent1"/>
            </a:solidFill>
            <a:ln>
              <a:noFill/>
            </a:ln>
            <a:effectLst/>
            <a:sp3d/>
          </c:spPr>
          <c:invertIfNegative val="0"/>
          <c:cat>
            <c:strRef>
              <c:f>Sheet1!$A$2:$A$6</c:f>
              <c:strCache>
                <c:ptCount val="5"/>
                <c:pt idx="0">
                  <c:v>2019-20</c:v>
                </c:pt>
                <c:pt idx="1">
                  <c:v>2020-21</c:v>
                </c:pt>
                <c:pt idx="2">
                  <c:v>2021-22</c:v>
                </c:pt>
                <c:pt idx="3">
                  <c:v>2022-23</c:v>
                </c:pt>
                <c:pt idx="4">
                  <c:v>2023-24</c:v>
                </c:pt>
              </c:strCache>
            </c:strRef>
          </c:cat>
          <c:val>
            <c:numRef>
              <c:f>Sheet1!$B$2:$B$6</c:f>
              <c:numCache>
                <c:formatCode>General</c:formatCode>
                <c:ptCount val="5"/>
                <c:pt idx="0">
                  <c:v>3.07</c:v>
                </c:pt>
                <c:pt idx="1">
                  <c:v>3.11</c:v>
                </c:pt>
                <c:pt idx="2">
                  <c:v>3.17</c:v>
                </c:pt>
                <c:pt idx="3">
                  <c:v>3.62</c:v>
                </c:pt>
                <c:pt idx="4">
                  <c:v>4.26</c:v>
                </c:pt>
              </c:numCache>
            </c:numRef>
          </c:val>
          <c:extLst>
            <c:ext xmlns:c16="http://schemas.microsoft.com/office/drawing/2014/chart" uri="{C3380CC4-5D6E-409C-BE32-E72D297353CC}">
              <c16:uniqueId val="{00000000-B7B2-4A8A-B654-51F25FD50B91}"/>
            </c:ext>
          </c:extLst>
        </c:ser>
        <c:ser>
          <c:idx val="1"/>
          <c:order val="1"/>
          <c:tx>
            <c:strRef>
              <c:f>Sheet1!$C$1</c:f>
              <c:strCache>
                <c:ptCount val="1"/>
                <c:pt idx="0">
                  <c:v>Column2</c:v>
                </c:pt>
              </c:strCache>
            </c:strRef>
          </c:tx>
          <c:spPr>
            <a:solidFill>
              <a:schemeClr val="accent2"/>
            </a:solidFill>
            <a:ln>
              <a:noFill/>
            </a:ln>
            <a:effectLst/>
            <a:sp3d/>
          </c:spPr>
          <c:invertIfNegative val="0"/>
          <c:cat>
            <c:strRef>
              <c:f>Sheet1!$A$2:$A$6</c:f>
              <c:strCache>
                <c:ptCount val="5"/>
                <c:pt idx="0">
                  <c:v>2019-20</c:v>
                </c:pt>
                <c:pt idx="1">
                  <c:v>2020-21</c:v>
                </c:pt>
                <c:pt idx="2">
                  <c:v>2021-22</c:v>
                </c:pt>
                <c:pt idx="3">
                  <c:v>2022-23</c:v>
                </c:pt>
                <c:pt idx="4">
                  <c:v>2023-24</c:v>
                </c:pt>
              </c:strCache>
            </c:strRef>
          </c:cat>
          <c:val>
            <c:numRef>
              <c:f>Sheet1!$C$2:$C$6</c:f>
              <c:numCache>
                <c:formatCode>General</c:formatCode>
                <c:ptCount val="5"/>
              </c:numCache>
            </c:numRef>
          </c:val>
          <c:extLst>
            <c:ext xmlns:c16="http://schemas.microsoft.com/office/drawing/2014/chart" uri="{C3380CC4-5D6E-409C-BE32-E72D297353CC}">
              <c16:uniqueId val="{00000001-B7B2-4A8A-B654-51F25FD50B91}"/>
            </c:ext>
          </c:extLst>
        </c:ser>
        <c:ser>
          <c:idx val="2"/>
          <c:order val="2"/>
          <c:tx>
            <c:strRef>
              <c:f>Sheet1!$D$1</c:f>
              <c:strCache>
                <c:ptCount val="1"/>
                <c:pt idx="0">
                  <c:v>Column3</c:v>
                </c:pt>
              </c:strCache>
            </c:strRef>
          </c:tx>
          <c:spPr>
            <a:solidFill>
              <a:schemeClr val="accent3"/>
            </a:solidFill>
            <a:ln>
              <a:noFill/>
            </a:ln>
            <a:effectLst/>
            <a:sp3d/>
          </c:spPr>
          <c:invertIfNegative val="0"/>
          <c:cat>
            <c:strRef>
              <c:f>Sheet1!$A$2:$A$6</c:f>
              <c:strCache>
                <c:ptCount val="5"/>
                <c:pt idx="0">
                  <c:v>2019-20</c:v>
                </c:pt>
                <c:pt idx="1">
                  <c:v>2020-21</c:v>
                </c:pt>
                <c:pt idx="2">
                  <c:v>2021-22</c:v>
                </c:pt>
                <c:pt idx="3">
                  <c:v>2022-23</c:v>
                </c:pt>
                <c:pt idx="4">
                  <c:v>2023-24</c:v>
                </c:pt>
              </c:strCache>
            </c:strRef>
          </c:cat>
          <c:val>
            <c:numRef>
              <c:f>Sheet1!$D$2:$D$6</c:f>
              <c:numCache>
                <c:formatCode>General</c:formatCode>
                <c:ptCount val="5"/>
              </c:numCache>
            </c:numRef>
          </c:val>
          <c:extLst>
            <c:ext xmlns:c16="http://schemas.microsoft.com/office/drawing/2014/chart" uri="{C3380CC4-5D6E-409C-BE32-E72D297353CC}">
              <c16:uniqueId val="{00000002-B7B2-4A8A-B654-51F25FD50B91}"/>
            </c:ext>
          </c:extLst>
        </c:ser>
        <c:dLbls>
          <c:showLegendKey val="0"/>
          <c:showVal val="0"/>
          <c:showCatName val="0"/>
          <c:showSerName val="0"/>
          <c:showPercent val="0"/>
          <c:showBubbleSize val="0"/>
        </c:dLbls>
        <c:gapWidth val="150"/>
        <c:shape val="box"/>
        <c:axId val="1442934575"/>
        <c:axId val="1345702943"/>
        <c:axId val="1090744224"/>
      </c:bar3DChart>
      <c:catAx>
        <c:axId val="1442934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345702943"/>
        <c:crosses val="autoZero"/>
        <c:auto val="0"/>
        <c:lblAlgn val="ctr"/>
        <c:lblOffset val="100"/>
        <c:noMultiLvlLbl val="0"/>
      </c:catAx>
      <c:valAx>
        <c:axId val="1345702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1442934575"/>
        <c:crosses val="autoZero"/>
        <c:crossBetween val="between"/>
      </c:valAx>
      <c:serAx>
        <c:axId val="1090744224"/>
        <c:scaling>
          <c:orientation val="minMax"/>
        </c:scaling>
        <c:delete val="1"/>
        <c:axPos val="b"/>
        <c:majorTickMark val="out"/>
        <c:minorTickMark val="none"/>
        <c:tickLblPos val="nextTo"/>
        <c:crossAx val="1345702943"/>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Revenue</c:v>
                </c:pt>
              </c:strCache>
            </c:strRef>
          </c:tx>
          <c:spPr>
            <a:gradFill rotWithShape="1">
              <a:gsLst>
                <a:gs pos="0">
                  <a:schemeClr val="accent1">
                    <a:tint val="65000"/>
                    <a:tint val="96000"/>
                    <a:lumMod val="102000"/>
                  </a:schemeClr>
                </a:gs>
                <a:gs pos="100000">
                  <a:schemeClr val="accent1">
                    <a:tint val="6500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2024-25 </c:v>
                </c:pt>
                <c:pt idx="1">
                  <c:v> 2025-26 </c:v>
                </c:pt>
                <c:pt idx="2">
                  <c:v> 2026-27 </c:v>
                </c:pt>
                <c:pt idx="3">
                  <c:v> 2027-28 </c:v>
                </c:pt>
                <c:pt idx="4">
                  <c:v> 2028-29 </c:v>
                </c:pt>
              </c:strCache>
            </c:strRef>
          </c:cat>
          <c:val>
            <c:numRef>
              <c:f>Sheet1!$B$2:$B$6</c:f>
              <c:numCache>
                <c:formatCode>General</c:formatCode>
                <c:ptCount val="5"/>
                <c:pt idx="0">
                  <c:v>5.13</c:v>
                </c:pt>
                <c:pt idx="1">
                  <c:v>6.16</c:v>
                </c:pt>
                <c:pt idx="2">
                  <c:v>7.39</c:v>
                </c:pt>
                <c:pt idx="3">
                  <c:v>8.8699999999999992</c:v>
                </c:pt>
                <c:pt idx="4">
                  <c:v>10.64</c:v>
                </c:pt>
              </c:numCache>
            </c:numRef>
          </c:val>
          <c:extLst>
            <c:ext xmlns:c16="http://schemas.microsoft.com/office/drawing/2014/chart" uri="{C3380CC4-5D6E-409C-BE32-E72D297353CC}">
              <c16:uniqueId val="{00000000-F70D-492C-A04E-3F73893D9D48}"/>
            </c:ext>
          </c:extLst>
        </c:ser>
        <c:ser>
          <c:idx val="1"/>
          <c:order val="1"/>
          <c:tx>
            <c:strRef>
              <c:f>Sheet1!$C$1</c:f>
              <c:strCache>
                <c:ptCount val="1"/>
                <c:pt idx="0">
                  <c:v>Gross profit</c:v>
                </c:pt>
              </c:strCache>
            </c:strRef>
          </c:tx>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2024-25 </c:v>
                </c:pt>
                <c:pt idx="1">
                  <c:v> 2025-26 </c:v>
                </c:pt>
                <c:pt idx="2">
                  <c:v> 2026-27 </c:v>
                </c:pt>
                <c:pt idx="3">
                  <c:v> 2027-28 </c:v>
                </c:pt>
                <c:pt idx="4">
                  <c:v> 2028-29 </c:v>
                </c:pt>
              </c:strCache>
            </c:strRef>
          </c:cat>
          <c:val>
            <c:numRef>
              <c:f>Sheet1!$C$2:$C$6</c:f>
              <c:numCache>
                <c:formatCode>General</c:formatCode>
                <c:ptCount val="5"/>
                <c:pt idx="0">
                  <c:v>4.42</c:v>
                </c:pt>
                <c:pt idx="1">
                  <c:v>5.12</c:v>
                </c:pt>
                <c:pt idx="2">
                  <c:v>6.34</c:v>
                </c:pt>
                <c:pt idx="3">
                  <c:v>7.72</c:v>
                </c:pt>
                <c:pt idx="4">
                  <c:v>9.3699999999999992</c:v>
                </c:pt>
              </c:numCache>
            </c:numRef>
          </c:val>
          <c:extLst>
            <c:ext xmlns:c16="http://schemas.microsoft.com/office/drawing/2014/chart" uri="{C3380CC4-5D6E-409C-BE32-E72D297353CC}">
              <c16:uniqueId val="{00000001-F70D-492C-A04E-3F73893D9D48}"/>
            </c:ext>
          </c:extLst>
        </c:ser>
        <c:ser>
          <c:idx val="2"/>
          <c:order val="2"/>
          <c:tx>
            <c:strRef>
              <c:f>Sheet1!$D$1</c:f>
              <c:strCache>
                <c:ptCount val="1"/>
                <c:pt idx="0">
                  <c:v>Net Profit</c:v>
                </c:pt>
              </c:strCache>
            </c:strRef>
          </c:tx>
          <c:spPr>
            <a:gradFill rotWithShape="1">
              <a:gsLst>
                <a:gs pos="0">
                  <a:schemeClr val="accent1">
                    <a:shade val="65000"/>
                    <a:tint val="96000"/>
                    <a:lumMod val="102000"/>
                  </a:schemeClr>
                </a:gs>
                <a:gs pos="100000">
                  <a:schemeClr val="accent1">
                    <a:shade val="6500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2024-25 </c:v>
                </c:pt>
                <c:pt idx="1">
                  <c:v> 2025-26 </c:v>
                </c:pt>
                <c:pt idx="2">
                  <c:v> 2026-27 </c:v>
                </c:pt>
                <c:pt idx="3">
                  <c:v> 2027-28 </c:v>
                </c:pt>
                <c:pt idx="4">
                  <c:v> 2028-29 </c:v>
                </c:pt>
              </c:strCache>
            </c:strRef>
          </c:cat>
          <c:val>
            <c:numRef>
              <c:f>Sheet1!$D$2:$D$6</c:f>
              <c:numCache>
                <c:formatCode>General</c:formatCode>
                <c:ptCount val="5"/>
                <c:pt idx="0">
                  <c:v>3.91</c:v>
                </c:pt>
                <c:pt idx="1">
                  <c:v>4.29</c:v>
                </c:pt>
                <c:pt idx="2">
                  <c:v>4.72</c:v>
                </c:pt>
                <c:pt idx="3">
                  <c:v>5.18</c:v>
                </c:pt>
                <c:pt idx="4">
                  <c:v>5.67</c:v>
                </c:pt>
              </c:numCache>
            </c:numRef>
          </c:val>
          <c:extLst>
            <c:ext xmlns:c16="http://schemas.microsoft.com/office/drawing/2014/chart" uri="{C3380CC4-5D6E-409C-BE32-E72D297353CC}">
              <c16:uniqueId val="{00000002-F70D-492C-A04E-3F73893D9D48}"/>
            </c:ext>
          </c:extLst>
        </c:ser>
        <c:dLbls>
          <c:dLblPos val="outEnd"/>
          <c:showLegendKey val="0"/>
          <c:showVal val="1"/>
          <c:showCatName val="0"/>
          <c:showSerName val="0"/>
          <c:showPercent val="0"/>
          <c:showBubbleSize val="0"/>
        </c:dLbls>
        <c:gapWidth val="100"/>
        <c:overlap val="-24"/>
        <c:axId val="682918928"/>
        <c:axId val="682916528"/>
      </c:barChart>
      <c:catAx>
        <c:axId val="6829189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682916528"/>
        <c:crosses val="autoZero"/>
        <c:auto val="1"/>
        <c:lblAlgn val="ctr"/>
        <c:lblOffset val="100"/>
        <c:noMultiLvlLbl val="0"/>
      </c:catAx>
      <c:valAx>
        <c:axId val="68291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682918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1800" b="1" i="1" dirty="0">
                <a:solidFill>
                  <a:schemeClr val="tx1"/>
                </a:solidFill>
                <a:latin typeface="Cambria" panose="02040503050406030204" pitchFamily="18" charset="0"/>
                <a:ea typeface="Cambria" panose="02040503050406030204" pitchFamily="18" charset="0"/>
              </a:rPr>
              <a:t>Customer Monthly Visit data</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Customer Visit Data on Monthly Basis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EBC-4CC0-974A-30E461DCD94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EBC-4CC0-974A-30E461DCD94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EBC-4CC0-974A-30E461DCD94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EBC-4CC0-974A-30E461DCD94F}"/>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1EBC-4CC0-974A-30E461DCD94F}"/>
                </c:ext>
              </c:extLst>
            </c:dLbl>
            <c:dLbl>
              <c:idx val="1"/>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layout>
                    <c:manualLayout>
                      <c:w val="0.26361877793703614"/>
                      <c:h val="0.10665876905920256"/>
                    </c:manualLayout>
                  </c15:layout>
                </c:ext>
                <c:ext xmlns:c16="http://schemas.microsoft.com/office/drawing/2014/chart" uri="{C3380CC4-5D6E-409C-BE32-E72D297353CC}">
                  <c16:uniqueId val="{00000002-1EBC-4CC0-974A-30E461DCD94F}"/>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4-1EBC-4CC0-974A-30E461DCD94F}"/>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1EBC-4CC0-974A-30E461DCD94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Gachibowli</c:v>
                </c:pt>
                <c:pt idx="1">
                  <c:v>Madeenaguda </c:v>
                </c:pt>
                <c:pt idx="2">
                  <c:v>Hitech city</c:v>
                </c:pt>
                <c:pt idx="3">
                  <c:v>Banjara hills</c:v>
                </c:pt>
              </c:strCache>
            </c:strRef>
          </c:cat>
          <c:val>
            <c:numRef>
              <c:f>Sheet1!$B$2:$B$5</c:f>
              <c:numCache>
                <c:formatCode>General</c:formatCode>
                <c:ptCount val="4"/>
                <c:pt idx="0">
                  <c:v>300</c:v>
                </c:pt>
                <c:pt idx="1">
                  <c:v>150</c:v>
                </c:pt>
                <c:pt idx="2">
                  <c:v>125</c:v>
                </c:pt>
                <c:pt idx="3">
                  <c:v>100</c:v>
                </c:pt>
              </c:numCache>
            </c:numRef>
          </c:val>
          <c:extLst>
            <c:ext xmlns:c16="http://schemas.microsoft.com/office/drawing/2014/chart" uri="{C3380CC4-5D6E-409C-BE32-E72D297353CC}">
              <c16:uniqueId val="{00000000-1EBC-4CC0-974A-30E461DCD94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0.28301</cdr:x>
      <cdr:y>0.29064</cdr:y>
    </cdr:from>
    <cdr:to>
      <cdr:x>0.34543</cdr:x>
      <cdr:y>0.3713</cdr:y>
    </cdr:to>
    <cdr:sp macro="" textlink="">
      <cdr:nvSpPr>
        <cdr:cNvPr id="3" name="TextBox 2">
          <a:extLst xmlns:a="http://schemas.openxmlformats.org/drawingml/2006/main">
            <a:ext uri="{FF2B5EF4-FFF2-40B4-BE49-F238E27FC236}">
              <a16:creationId xmlns:a16="http://schemas.microsoft.com/office/drawing/2014/main" id="{BA087F25-3F20-A446-1C57-6CC17D4A60F0}"/>
            </a:ext>
          </a:extLst>
        </cdr:cNvPr>
        <cdr:cNvSpPr txBox="1"/>
      </cdr:nvSpPr>
      <cdr:spPr>
        <a:xfrm xmlns:a="http://schemas.openxmlformats.org/drawingml/2006/main">
          <a:off x="2835439" y="1048263"/>
          <a:ext cx="625357" cy="2909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500" b="1" dirty="0">
              <a:latin typeface="Cambria" panose="02040503050406030204" pitchFamily="18" charset="0"/>
              <a:ea typeface="Cambria" panose="02040503050406030204" pitchFamily="18" charset="0"/>
            </a:rPr>
            <a:t>24.82%</a:t>
          </a:r>
          <a:endParaRPr lang="en-IN" sz="1500" b="1" dirty="0">
            <a:latin typeface="Cambria" panose="02040503050406030204" pitchFamily="18" charset="0"/>
            <a:ea typeface="Cambria" panose="02040503050406030204" pitchFamily="18" charset="0"/>
          </a:endParaRPr>
        </a:p>
      </cdr:txBody>
    </cdr:sp>
  </cdr:relSizeAnchor>
  <cdr:relSizeAnchor xmlns:cdr="http://schemas.openxmlformats.org/drawingml/2006/chartDrawing">
    <cdr:from>
      <cdr:x>0.35435</cdr:x>
      <cdr:y>0.10424</cdr:y>
    </cdr:from>
    <cdr:to>
      <cdr:x>0.44562</cdr:x>
      <cdr:y>0.20986</cdr:y>
    </cdr:to>
    <cdr:sp macro="" textlink="">
      <cdr:nvSpPr>
        <cdr:cNvPr id="4" name="TextBox 3">
          <a:extLst xmlns:a="http://schemas.openxmlformats.org/drawingml/2006/main">
            <a:ext uri="{FF2B5EF4-FFF2-40B4-BE49-F238E27FC236}">
              <a16:creationId xmlns:a16="http://schemas.microsoft.com/office/drawing/2014/main" id="{3727D49A-6561-8397-6E00-D18509CACDF2}"/>
            </a:ext>
          </a:extLst>
        </cdr:cNvPr>
        <cdr:cNvSpPr txBox="1"/>
      </cdr:nvSpPr>
      <cdr:spPr>
        <a:xfrm xmlns:a="http://schemas.openxmlformats.org/drawingml/2006/main">
          <a:off x="3550142" y="375983"/>
          <a:ext cx="914400" cy="3809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300" b="1" dirty="0">
              <a:latin typeface="Cambria" panose="02040503050406030204" pitchFamily="18" charset="0"/>
              <a:ea typeface="Cambria" panose="02040503050406030204" pitchFamily="18" charset="0"/>
            </a:rPr>
            <a:t>Adjusted Net Profit </a:t>
          </a:r>
          <a:endParaRPr lang="en-IN" sz="1300" b="1" dirty="0">
            <a:latin typeface="Cambria" panose="02040503050406030204" pitchFamily="18" charset="0"/>
            <a:ea typeface="Cambria" panose="02040503050406030204" pitchFamily="18" charset="0"/>
          </a:endParaRPr>
        </a:p>
      </cdr:txBody>
    </cdr:sp>
  </cdr:relSizeAnchor>
  <cdr:relSizeAnchor xmlns:cdr="http://schemas.openxmlformats.org/drawingml/2006/chartDrawing">
    <cdr:from>
      <cdr:x>0.3444</cdr:x>
      <cdr:y>0.13623</cdr:y>
    </cdr:from>
    <cdr:to>
      <cdr:x>0.35418</cdr:x>
      <cdr:y>0.15687</cdr:y>
    </cdr:to>
    <cdr:sp macro="" textlink="">
      <cdr:nvSpPr>
        <cdr:cNvPr id="5" name="Oval 4">
          <a:extLst xmlns:a="http://schemas.openxmlformats.org/drawingml/2006/main">
            <a:ext uri="{FF2B5EF4-FFF2-40B4-BE49-F238E27FC236}">
              <a16:creationId xmlns:a16="http://schemas.microsoft.com/office/drawing/2014/main" id="{73DE7E80-5DAD-054B-BD21-E323046AC48B}"/>
            </a:ext>
          </a:extLst>
        </cdr:cNvPr>
        <cdr:cNvSpPr/>
      </cdr:nvSpPr>
      <cdr:spPr>
        <a:xfrm xmlns:a="http://schemas.openxmlformats.org/drawingml/2006/main">
          <a:off x="3450428" y="491361"/>
          <a:ext cx="98002" cy="74442"/>
        </a:xfrm>
        <a:prstGeom xmlns:a="http://schemas.openxmlformats.org/drawingml/2006/main" prst="ellipse">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0.47217</cdr:x>
      <cdr:y>0.39144</cdr:y>
    </cdr:from>
    <cdr:to>
      <cdr:x>0.47775</cdr:x>
      <cdr:y>0.40749</cdr:y>
    </cdr:to>
    <cdr:sp macro="" textlink="">
      <cdr:nvSpPr>
        <cdr:cNvPr id="2" name="Oval 1">
          <a:extLst xmlns:a="http://schemas.openxmlformats.org/drawingml/2006/main">
            <a:ext uri="{FF2B5EF4-FFF2-40B4-BE49-F238E27FC236}">
              <a16:creationId xmlns:a16="http://schemas.microsoft.com/office/drawing/2014/main" id="{DF6190CF-8889-B62C-2EAF-09942885FA08}"/>
            </a:ext>
          </a:extLst>
        </cdr:cNvPr>
        <cdr:cNvSpPr/>
      </cdr:nvSpPr>
      <cdr:spPr>
        <a:xfrm xmlns:a="http://schemas.openxmlformats.org/drawingml/2006/main">
          <a:off x="3870962" y="1981200"/>
          <a:ext cx="45719" cy="81280"/>
        </a:xfrm>
        <a:prstGeom xmlns:a="http://schemas.openxmlformats.org/drawingml/2006/main" prst="ellipse">
          <a:avLst/>
        </a:prstGeom>
      </cdr:spPr>
      <cdr:style>
        <a:lnRef xmlns:a="http://schemas.openxmlformats.org/drawingml/2006/main" idx="2">
          <a:schemeClr val="dk1">
            <a:shade val="15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IN" b="1"/>
        </a:p>
      </cdr:txBody>
    </cdr:sp>
  </cdr:relSizeAnchor>
  <cdr:relSizeAnchor xmlns:cdr="http://schemas.openxmlformats.org/drawingml/2006/chartDrawing">
    <cdr:from>
      <cdr:x>0.62213</cdr:x>
      <cdr:y>0.33322</cdr:y>
    </cdr:from>
    <cdr:to>
      <cdr:x>0.62771</cdr:x>
      <cdr:y>0.34928</cdr:y>
    </cdr:to>
    <cdr:sp macro="" textlink="">
      <cdr:nvSpPr>
        <cdr:cNvPr id="3" name="Oval 2">
          <a:extLst xmlns:a="http://schemas.openxmlformats.org/drawingml/2006/main">
            <a:ext uri="{FF2B5EF4-FFF2-40B4-BE49-F238E27FC236}">
              <a16:creationId xmlns:a16="http://schemas.microsoft.com/office/drawing/2014/main" id="{DF6190CF-8889-B62C-2EAF-09942885FA08}"/>
            </a:ext>
          </a:extLst>
        </cdr:cNvPr>
        <cdr:cNvSpPr/>
      </cdr:nvSpPr>
      <cdr:spPr>
        <a:xfrm xmlns:a="http://schemas.openxmlformats.org/drawingml/2006/main">
          <a:off x="5100320" y="1686560"/>
          <a:ext cx="45719" cy="81280"/>
        </a:xfrm>
        <a:prstGeom xmlns:a="http://schemas.openxmlformats.org/drawingml/2006/main" prst="ellipse">
          <a:avLst/>
        </a:prstGeom>
      </cdr:spPr>
      <cdr:style>
        <a:lnRef xmlns:a="http://schemas.openxmlformats.org/drawingml/2006/main" idx="2">
          <a:schemeClr val="dk1">
            <a:shade val="15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IN" b="1"/>
        </a:p>
      </cdr:txBody>
    </cdr:sp>
  </cdr:relSizeAnchor>
  <cdr:relSizeAnchor xmlns:cdr="http://schemas.openxmlformats.org/drawingml/2006/chartDrawing">
    <cdr:from>
      <cdr:x>0.77085</cdr:x>
      <cdr:y>0.24891</cdr:y>
    </cdr:from>
    <cdr:to>
      <cdr:x>0.77642</cdr:x>
      <cdr:y>0.26497</cdr:y>
    </cdr:to>
    <cdr:sp macro="" textlink="">
      <cdr:nvSpPr>
        <cdr:cNvPr id="4" name="Oval 3">
          <a:extLst xmlns:a="http://schemas.openxmlformats.org/drawingml/2006/main">
            <a:ext uri="{FF2B5EF4-FFF2-40B4-BE49-F238E27FC236}">
              <a16:creationId xmlns:a16="http://schemas.microsoft.com/office/drawing/2014/main" id="{DF6190CF-8889-B62C-2EAF-09942885FA08}"/>
            </a:ext>
          </a:extLst>
        </cdr:cNvPr>
        <cdr:cNvSpPr/>
      </cdr:nvSpPr>
      <cdr:spPr>
        <a:xfrm xmlns:a="http://schemas.openxmlformats.org/drawingml/2006/main">
          <a:off x="6319520" y="1259840"/>
          <a:ext cx="45719" cy="81280"/>
        </a:xfrm>
        <a:prstGeom xmlns:a="http://schemas.openxmlformats.org/drawingml/2006/main" prst="ellipse">
          <a:avLst/>
        </a:prstGeom>
      </cdr:spPr>
      <cdr:style>
        <a:lnRef xmlns:a="http://schemas.openxmlformats.org/drawingml/2006/main" idx="2">
          <a:schemeClr val="dk1">
            <a:shade val="15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IN" b="1"/>
        </a:p>
      </cdr:txBody>
    </cdr:sp>
  </cdr:relSizeAnchor>
  <cdr:relSizeAnchor xmlns:cdr="http://schemas.openxmlformats.org/drawingml/2006/chartDrawing">
    <cdr:from>
      <cdr:x>0.62337</cdr:x>
      <cdr:y>0.25694</cdr:y>
    </cdr:from>
    <cdr:to>
      <cdr:x>0.77085</cdr:x>
      <cdr:y>0.34125</cdr:y>
    </cdr:to>
    <cdr:cxnSp macro="">
      <cdr:nvCxnSpPr>
        <cdr:cNvPr id="5" name="Straight Connector 4">
          <a:extLst xmlns:a="http://schemas.openxmlformats.org/drawingml/2006/main">
            <a:ext uri="{FF2B5EF4-FFF2-40B4-BE49-F238E27FC236}">
              <a16:creationId xmlns:a16="http://schemas.microsoft.com/office/drawing/2014/main" id="{F86F76C1-A8D8-3E8E-77A0-AA4061C9A6E0}"/>
            </a:ext>
          </a:extLst>
        </cdr:cNvPr>
        <cdr:cNvCxnSpPr>
          <a:endCxn xmlns:a="http://schemas.openxmlformats.org/drawingml/2006/main" id="4" idx="2"/>
        </cdr:cNvCxnSpPr>
      </cdr:nvCxnSpPr>
      <cdr:spPr>
        <a:xfrm xmlns:a="http://schemas.openxmlformats.org/drawingml/2006/main" flipV="1">
          <a:off x="5110481" y="1300480"/>
          <a:ext cx="1209039" cy="42672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0.13137</cdr:x>
      <cdr:y>0.34863</cdr:y>
    </cdr:from>
    <cdr:to>
      <cdr:x>0.22149</cdr:x>
      <cdr:y>0.39946</cdr:y>
    </cdr:to>
    <cdr:sp macro="" textlink="">
      <cdr:nvSpPr>
        <cdr:cNvPr id="7" name="TextBox 6">
          <a:extLst xmlns:a="http://schemas.openxmlformats.org/drawingml/2006/main">
            <a:ext uri="{FF2B5EF4-FFF2-40B4-BE49-F238E27FC236}">
              <a16:creationId xmlns:a16="http://schemas.microsoft.com/office/drawing/2014/main" id="{92F965F6-A6D4-6A66-887B-F1FF7D267DA7}"/>
            </a:ext>
          </a:extLst>
        </cdr:cNvPr>
        <cdr:cNvSpPr txBox="1"/>
      </cdr:nvSpPr>
      <cdr:spPr>
        <a:xfrm xmlns:a="http://schemas.openxmlformats.org/drawingml/2006/main" rot="10800000" flipV="1">
          <a:off x="1076961" y="1764565"/>
          <a:ext cx="738823" cy="2572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1500" b="1" dirty="0">
              <a:latin typeface="Cambria" panose="02040503050406030204" pitchFamily="18" charset="0"/>
              <a:ea typeface="Cambria" panose="02040503050406030204" pitchFamily="18" charset="0"/>
            </a:rPr>
            <a:t>3.07 </a:t>
          </a:r>
          <a:r>
            <a:rPr lang="en-IN" sz="1500" b="1" dirty="0" err="1">
              <a:latin typeface="Cambria" panose="02040503050406030204" pitchFamily="18" charset="0"/>
              <a:ea typeface="Cambria" panose="02040503050406030204" pitchFamily="18" charset="0"/>
            </a:rPr>
            <a:t>Crs</a:t>
          </a:r>
          <a:r>
            <a:rPr lang="en-IN" sz="1500" b="1" dirty="0">
              <a:latin typeface="Cambria" panose="02040503050406030204" pitchFamily="18" charset="0"/>
              <a:ea typeface="Cambria" panose="02040503050406030204" pitchFamily="18" charset="0"/>
            </a:rPr>
            <a:t>	</a:t>
          </a:r>
        </a:p>
      </cdr:txBody>
    </cdr:sp>
  </cdr:relSizeAnchor>
  <cdr:relSizeAnchor xmlns:cdr="http://schemas.openxmlformats.org/drawingml/2006/chartDrawing">
    <cdr:from>
      <cdr:x>0.28752</cdr:x>
      <cdr:y>0.33136</cdr:y>
    </cdr:from>
    <cdr:to>
      <cdr:x>0.39906</cdr:x>
      <cdr:y>0.38804</cdr:y>
    </cdr:to>
    <cdr:sp macro="" textlink="">
      <cdr:nvSpPr>
        <cdr:cNvPr id="9" name="TextBox 8">
          <a:extLst xmlns:a="http://schemas.openxmlformats.org/drawingml/2006/main">
            <a:ext uri="{FF2B5EF4-FFF2-40B4-BE49-F238E27FC236}">
              <a16:creationId xmlns:a16="http://schemas.microsoft.com/office/drawing/2014/main" id="{A7233CDD-FEE0-C37C-8AB1-280AB6720C65}"/>
            </a:ext>
          </a:extLst>
        </cdr:cNvPr>
        <cdr:cNvSpPr txBox="1"/>
      </cdr:nvSpPr>
      <cdr:spPr>
        <a:xfrm xmlns:a="http://schemas.openxmlformats.org/drawingml/2006/main">
          <a:off x="2357121" y="1677156"/>
          <a:ext cx="914400" cy="286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1500" b="1" dirty="0">
              <a:latin typeface="Cambria" panose="02040503050406030204" pitchFamily="18" charset="0"/>
              <a:ea typeface="Cambria" panose="02040503050406030204" pitchFamily="18" charset="0"/>
            </a:rPr>
            <a:t>3.11 </a:t>
          </a:r>
          <a:r>
            <a:rPr lang="en-IN" sz="1500" b="1" dirty="0" err="1">
              <a:latin typeface="Cambria" panose="02040503050406030204" pitchFamily="18" charset="0"/>
              <a:ea typeface="Cambria" panose="02040503050406030204" pitchFamily="18" charset="0"/>
            </a:rPr>
            <a:t>Crs</a:t>
          </a:r>
          <a:endParaRPr lang="en-IN" sz="1500" b="1" dirty="0">
            <a:latin typeface="Cambria" panose="02040503050406030204" pitchFamily="18" charset="0"/>
            <a:ea typeface="Cambria" panose="02040503050406030204" pitchFamily="18" charset="0"/>
          </a:endParaRPr>
        </a:p>
      </cdr:txBody>
    </cdr:sp>
  </cdr:relSizeAnchor>
  <cdr:relSizeAnchor xmlns:cdr="http://schemas.openxmlformats.org/drawingml/2006/chartDrawing">
    <cdr:from>
      <cdr:x>0.43747</cdr:x>
      <cdr:y>0.30728</cdr:y>
    </cdr:from>
    <cdr:to>
      <cdr:x>0.54157</cdr:x>
      <cdr:y>0.36395</cdr:y>
    </cdr:to>
    <cdr:sp macro="" textlink="">
      <cdr:nvSpPr>
        <cdr:cNvPr id="10" name="TextBox 9">
          <a:extLst xmlns:a="http://schemas.openxmlformats.org/drawingml/2006/main">
            <a:ext uri="{FF2B5EF4-FFF2-40B4-BE49-F238E27FC236}">
              <a16:creationId xmlns:a16="http://schemas.microsoft.com/office/drawing/2014/main" id="{F8434933-21E3-7A88-985D-8974E83D427A}"/>
            </a:ext>
          </a:extLst>
        </cdr:cNvPr>
        <cdr:cNvSpPr txBox="1"/>
      </cdr:nvSpPr>
      <cdr:spPr>
        <a:xfrm xmlns:a="http://schemas.openxmlformats.org/drawingml/2006/main">
          <a:off x="3586481" y="1555236"/>
          <a:ext cx="853440" cy="286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1500" b="1" dirty="0">
              <a:latin typeface="Cambria" panose="02040503050406030204" pitchFamily="18" charset="0"/>
              <a:ea typeface="Cambria" panose="02040503050406030204" pitchFamily="18" charset="0"/>
            </a:rPr>
            <a:t>3.17 </a:t>
          </a:r>
          <a:r>
            <a:rPr lang="en-IN" sz="1500" b="1" dirty="0" err="1">
              <a:latin typeface="Cambria" panose="02040503050406030204" pitchFamily="18" charset="0"/>
              <a:ea typeface="Cambria" panose="02040503050406030204" pitchFamily="18" charset="0"/>
            </a:rPr>
            <a:t>Crs</a:t>
          </a:r>
          <a:endParaRPr lang="en-IN" sz="1500" b="1" dirty="0">
            <a:latin typeface="Cambria" panose="02040503050406030204" pitchFamily="18" charset="0"/>
            <a:ea typeface="Cambria" panose="02040503050406030204" pitchFamily="18" charset="0"/>
          </a:endParaRPr>
        </a:p>
      </cdr:txBody>
    </cdr:sp>
  </cdr:relSizeAnchor>
  <cdr:relSizeAnchor xmlns:cdr="http://schemas.openxmlformats.org/drawingml/2006/chartDrawing">
    <cdr:from>
      <cdr:x>0.57132</cdr:x>
      <cdr:y>0.26698</cdr:y>
    </cdr:from>
    <cdr:to>
      <cdr:x>0.69649</cdr:x>
      <cdr:y>0.34125</cdr:y>
    </cdr:to>
    <cdr:sp macro="" textlink="">
      <cdr:nvSpPr>
        <cdr:cNvPr id="11" name="TextBox 10">
          <a:extLst xmlns:a="http://schemas.openxmlformats.org/drawingml/2006/main">
            <a:ext uri="{FF2B5EF4-FFF2-40B4-BE49-F238E27FC236}">
              <a16:creationId xmlns:a16="http://schemas.microsoft.com/office/drawing/2014/main" id="{CE1A0401-5843-3E0B-46E3-93815A913B54}"/>
            </a:ext>
          </a:extLst>
        </cdr:cNvPr>
        <cdr:cNvSpPr txBox="1"/>
      </cdr:nvSpPr>
      <cdr:spPr>
        <a:xfrm xmlns:a="http://schemas.openxmlformats.org/drawingml/2006/main">
          <a:off x="4683761" y="1351280"/>
          <a:ext cx="1026160" cy="3759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1500" b="1" dirty="0">
              <a:latin typeface="Cambria" panose="02040503050406030204" pitchFamily="18" charset="0"/>
              <a:ea typeface="Cambria" panose="02040503050406030204" pitchFamily="18" charset="0"/>
            </a:rPr>
            <a:t>3.62 </a:t>
          </a:r>
          <a:r>
            <a:rPr lang="en-IN" sz="1500" b="1" dirty="0" err="1">
              <a:latin typeface="Cambria" panose="02040503050406030204" pitchFamily="18" charset="0"/>
              <a:ea typeface="Cambria" panose="02040503050406030204" pitchFamily="18" charset="0"/>
            </a:rPr>
            <a:t>Crs</a:t>
          </a:r>
          <a:endParaRPr lang="en-IN" sz="1500" b="1" dirty="0">
            <a:latin typeface="Cambria" panose="02040503050406030204" pitchFamily="18" charset="0"/>
            <a:ea typeface="Cambria" panose="02040503050406030204" pitchFamily="18" charset="0"/>
          </a:endParaRPr>
        </a:p>
      </cdr:txBody>
    </cdr:sp>
  </cdr:relSizeAnchor>
  <cdr:relSizeAnchor xmlns:cdr="http://schemas.openxmlformats.org/drawingml/2006/chartDrawing">
    <cdr:from>
      <cdr:x>0.71756</cdr:x>
      <cdr:y>0.19471</cdr:y>
    </cdr:from>
    <cdr:to>
      <cdr:x>0.8452</cdr:x>
      <cdr:y>0.24891</cdr:y>
    </cdr:to>
    <cdr:sp macro="" textlink="">
      <cdr:nvSpPr>
        <cdr:cNvPr id="12" name="TextBox 11">
          <a:extLst xmlns:a="http://schemas.openxmlformats.org/drawingml/2006/main">
            <a:ext uri="{FF2B5EF4-FFF2-40B4-BE49-F238E27FC236}">
              <a16:creationId xmlns:a16="http://schemas.microsoft.com/office/drawing/2014/main" id="{A07256D8-8641-5EFC-ABC2-E8537E61C93E}"/>
            </a:ext>
          </a:extLst>
        </cdr:cNvPr>
        <cdr:cNvSpPr txBox="1"/>
      </cdr:nvSpPr>
      <cdr:spPr>
        <a:xfrm xmlns:a="http://schemas.openxmlformats.org/drawingml/2006/main">
          <a:off x="5882641" y="985520"/>
          <a:ext cx="1046480" cy="2743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1500" b="1" dirty="0">
              <a:latin typeface="Cambria" panose="02040503050406030204" pitchFamily="18" charset="0"/>
              <a:ea typeface="Cambria" panose="02040503050406030204" pitchFamily="18" charset="0"/>
            </a:rPr>
            <a:t>4.26 </a:t>
          </a:r>
          <a:r>
            <a:rPr lang="en-IN" sz="1500" b="1" dirty="0" err="1">
              <a:latin typeface="Cambria" panose="02040503050406030204" pitchFamily="18" charset="0"/>
              <a:ea typeface="Cambria" panose="02040503050406030204" pitchFamily="18" charset="0"/>
            </a:rPr>
            <a:t>Crs</a:t>
          </a:r>
          <a:endParaRPr lang="en-IN" sz="1500" b="1" dirty="0">
            <a:latin typeface="Cambria" panose="02040503050406030204" pitchFamily="18" charset="0"/>
            <a:ea typeface="Cambria" panose="020405030504060302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B7AE99-0174-41A3-86FB-68ABDBE10A14}" type="datetimeFigureOut">
              <a:rPr lang="en-IN" smtClean="0"/>
              <a:t>17-09-2024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93599-22CC-4590-9C65-804513545EBA}" type="slidenum">
              <a:rPr lang="en-IN" smtClean="0"/>
              <a:t>‹#›</a:t>
            </a:fld>
            <a:endParaRPr lang="en-IN"/>
          </a:p>
        </p:txBody>
      </p:sp>
    </p:spTree>
    <p:extLst>
      <p:ext uri="{BB962C8B-B14F-4D97-AF65-F5344CB8AC3E}">
        <p14:creationId xmlns:p14="http://schemas.microsoft.com/office/powerpoint/2010/main" val="378047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93599-22CC-4590-9C65-804513545EBA}" type="slidenum">
              <a:rPr lang="en-IN" smtClean="0"/>
              <a:t>7</a:t>
            </a:fld>
            <a:endParaRPr lang="en-IN"/>
          </a:p>
        </p:txBody>
      </p:sp>
    </p:spTree>
    <p:extLst>
      <p:ext uri="{BB962C8B-B14F-4D97-AF65-F5344CB8AC3E}">
        <p14:creationId xmlns:p14="http://schemas.microsoft.com/office/powerpoint/2010/main" val="345665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a:xfrm>
            <a:off x="5332412" y="5883275"/>
            <a:ext cx="4324044" cy="365125"/>
          </a:xfrm>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19981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8E70E-CDC6-4773-A648-22F78D8C4F0B}" type="datetimeFigureOut">
              <a:rPr lang="en-IN" smtClean="0"/>
              <a:t>17-09-2024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263202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1213379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3767498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2738362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281839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2698564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315780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259785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45412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88E70E-CDC6-4773-A648-22F78D8C4F0B}" type="datetimeFigureOut">
              <a:rPr lang="en-IN" smtClean="0"/>
              <a:t>17-09-2024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330963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88E70E-CDC6-4773-A648-22F78D8C4F0B}" type="datetimeFigureOut">
              <a:rPr lang="en-IN" smtClean="0"/>
              <a:t>17-09-2024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135734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88E70E-CDC6-4773-A648-22F78D8C4F0B}" type="datetimeFigureOut">
              <a:rPr lang="en-IN" smtClean="0"/>
              <a:t>17-09-2024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294908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88E70E-CDC6-4773-A648-22F78D8C4F0B}" type="datetimeFigureOut">
              <a:rPr lang="en-IN" smtClean="0"/>
              <a:t>17-09-2024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3302635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E70E-CDC6-4773-A648-22F78D8C4F0B}" type="datetimeFigureOut">
              <a:rPr lang="en-IN" smtClean="0"/>
              <a:t>17-09-2024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122408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8E70E-CDC6-4773-A648-22F78D8C4F0B}" type="datetimeFigureOut">
              <a:rPr lang="en-IN" smtClean="0"/>
              <a:t>17-09-2024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417612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88E70E-CDC6-4773-A648-22F78D8C4F0B}" type="datetimeFigureOut">
              <a:rPr lang="en-IN" smtClean="0"/>
              <a:t>17-09-2024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C905DA-9355-47C6-8CBB-3AAF39D28915}" type="slidenum">
              <a:rPr lang="en-IN" smtClean="0"/>
              <a:t>‹#›</a:t>
            </a:fld>
            <a:endParaRPr lang="en-IN"/>
          </a:p>
        </p:txBody>
      </p:sp>
    </p:spTree>
    <p:extLst>
      <p:ext uri="{BB962C8B-B14F-4D97-AF65-F5344CB8AC3E}">
        <p14:creationId xmlns:p14="http://schemas.microsoft.com/office/powerpoint/2010/main" val="41783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188E70E-CDC6-4773-A648-22F78D8C4F0B}" type="datetimeFigureOut">
              <a:rPr lang="en-IN" smtClean="0"/>
              <a:t>17-09-2024</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3C905DA-9355-47C6-8CBB-3AAF39D28915}" type="slidenum">
              <a:rPr lang="en-IN" smtClean="0"/>
              <a:t>‹#›</a:t>
            </a:fld>
            <a:endParaRPr lang="en-IN"/>
          </a:p>
        </p:txBody>
      </p:sp>
    </p:spTree>
    <p:extLst>
      <p:ext uri="{BB962C8B-B14F-4D97-AF65-F5344CB8AC3E}">
        <p14:creationId xmlns:p14="http://schemas.microsoft.com/office/powerpoint/2010/main" val="208555681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s://www.arshiclinic.com/" TargetMode="Externa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www.arshiclinic.com/" TargetMode="External"/><Relationship Id="rId2"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hyperlink" Target="https://www.arshiclinic.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hyperlink" Target="https://www.arshiclinic.com/" TargetMode="Externa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hyperlink" Target="https://www.arshiclinic.com/"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s://www.arshiclinic.com/" TargetMode="Externa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arshiclinic.com/" TargetMode="External"/><Relationship Id="rId7" Type="http://schemas.openxmlformats.org/officeDocument/2006/relationships/image" Target="../media/image32.jp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arshiclinic.com/"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hyperlink" Target="https://www.arshiclinic.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rshiclinic.com/" TargetMode="External"/><Relationship Id="rId2" Type="http://schemas.openxmlformats.org/officeDocument/2006/relationships/chart" Target="../charts/chart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rshiclinic.com/" TargetMode="Externa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335D4-1C27-467E-BF66-5E9A58E9949F}"/>
              </a:ext>
            </a:extLst>
          </p:cNvPr>
          <p:cNvSpPr>
            <a:spLocks noGrp="1"/>
          </p:cNvSpPr>
          <p:nvPr>
            <p:ph type="ctrTitle"/>
          </p:nvPr>
        </p:nvSpPr>
        <p:spPr>
          <a:xfrm>
            <a:off x="1735704" y="1902621"/>
            <a:ext cx="9581788" cy="1005320"/>
          </a:xfrm>
        </p:spPr>
        <p:txBody>
          <a:bodyPr>
            <a:noAutofit/>
          </a:bodyPr>
          <a:lstStyle/>
          <a:p>
            <a:br>
              <a:rPr lang="en-US" sz="4000" b="1" dirty="0">
                <a:latin typeface="Cambria" panose="02040503050406030204" pitchFamily="18" charset="0"/>
                <a:ea typeface="Cambria" panose="02040503050406030204" pitchFamily="18" charset="0"/>
              </a:rPr>
            </a:br>
            <a:br>
              <a:rPr lang="en-US" sz="4000" b="1" dirty="0">
                <a:latin typeface="Cambria" panose="02040503050406030204" pitchFamily="18" charset="0"/>
                <a:ea typeface="Cambria" panose="02040503050406030204" pitchFamily="18" charset="0"/>
              </a:rPr>
            </a:br>
            <a:r>
              <a:rPr lang="en-US" sz="4000" b="1" dirty="0">
                <a:latin typeface="Cambria" panose="02040503050406030204" pitchFamily="18" charset="0"/>
                <a:ea typeface="Cambria" panose="02040503050406030204" pitchFamily="18" charset="0"/>
              </a:rPr>
              <a:t>ARSHI SKIN AND HAIR CLINIC</a:t>
            </a:r>
            <a:endParaRPr lang="en-IN" sz="4000" b="1" dirty="0">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CC7C8EFE-80A9-4E83-BD7B-9A093DDC8FB5}"/>
              </a:ext>
            </a:extLst>
          </p:cNvPr>
          <p:cNvSpPr>
            <a:spLocks noGrp="1"/>
          </p:cNvSpPr>
          <p:nvPr>
            <p:ph type="subTitle" idx="1"/>
          </p:nvPr>
        </p:nvSpPr>
        <p:spPr>
          <a:xfrm>
            <a:off x="4515378" y="4089397"/>
            <a:ext cx="6987645" cy="1388534"/>
          </a:xfrm>
        </p:spPr>
        <p:txBody>
          <a:bodyPr/>
          <a:lstStyle/>
          <a:p>
            <a:r>
              <a:rPr lang="en-US" b="1"/>
              <a:t>	</a:t>
            </a:r>
            <a:endParaRPr lang="en-US" b="1" dirty="0"/>
          </a:p>
        </p:txBody>
      </p:sp>
      <p:pic>
        <p:nvPicPr>
          <p:cNvPr id="4" name="Picture 3" descr="Arshi Clinic">
            <a:hlinkClick r:id="rId2"/>
            <a:extLst>
              <a:ext uri="{FF2B5EF4-FFF2-40B4-BE49-F238E27FC236}">
                <a16:creationId xmlns:a16="http://schemas.microsoft.com/office/drawing/2014/main" id="{30426C26-A037-2EE4-5373-CB12BA867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734" y="408238"/>
            <a:ext cx="2629427" cy="1498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F6328E-0FA0-49F4-6499-7F7D2A0E7B4F}"/>
              </a:ext>
            </a:extLst>
          </p:cNvPr>
          <p:cNvSpPr/>
          <p:nvPr/>
        </p:nvSpPr>
        <p:spPr>
          <a:xfrm>
            <a:off x="4784035" y="3429000"/>
            <a:ext cx="2014331" cy="2242930"/>
          </a:xfrm>
          <a:prstGeom prst="rect">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068938A-992D-7123-6259-2EE30ECE20D0}"/>
              </a:ext>
            </a:extLst>
          </p:cNvPr>
          <p:cNvSpPr/>
          <p:nvPr/>
        </p:nvSpPr>
        <p:spPr>
          <a:xfrm>
            <a:off x="9303161" y="3429000"/>
            <a:ext cx="2014331" cy="2242930"/>
          </a:xfrm>
          <a:prstGeom prst="rect">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55931D9-02F9-0A34-36CF-3D94C09F3DD3}"/>
              </a:ext>
            </a:extLst>
          </p:cNvPr>
          <p:cNvSpPr/>
          <p:nvPr/>
        </p:nvSpPr>
        <p:spPr>
          <a:xfrm>
            <a:off x="7043598" y="3429000"/>
            <a:ext cx="2014331" cy="2242930"/>
          </a:xfrm>
          <a:prstGeom prst="rect">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7758A9-D090-94E1-53D9-7D76FB9F730C}"/>
              </a:ext>
            </a:extLst>
          </p:cNvPr>
          <p:cNvSpPr txBox="1"/>
          <p:nvPr/>
        </p:nvSpPr>
        <p:spPr>
          <a:xfrm>
            <a:off x="5166381" y="5671930"/>
            <a:ext cx="1249637" cy="369332"/>
          </a:xfrm>
          <a:prstGeom prst="rect">
            <a:avLst/>
          </a:prstGeom>
          <a:noFill/>
        </p:spPr>
        <p:txBody>
          <a:bodyPr wrap="none" rtlCol="0">
            <a:spAutoFit/>
          </a:bodyPr>
          <a:lstStyle/>
          <a:p>
            <a:r>
              <a:rPr lang="en-US" dirty="0"/>
              <a:t>SKIN CARE</a:t>
            </a:r>
          </a:p>
        </p:txBody>
      </p:sp>
      <p:sp>
        <p:nvSpPr>
          <p:cNvPr id="9" name="TextBox 8">
            <a:extLst>
              <a:ext uri="{FF2B5EF4-FFF2-40B4-BE49-F238E27FC236}">
                <a16:creationId xmlns:a16="http://schemas.microsoft.com/office/drawing/2014/main" id="{498C2B40-CDD2-E825-9415-E541F3863547}"/>
              </a:ext>
            </a:extLst>
          </p:cNvPr>
          <p:cNvSpPr txBox="1"/>
          <p:nvPr/>
        </p:nvSpPr>
        <p:spPr>
          <a:xfrm>
            <a:off x="7425944" y="5671930"/>
            <a:ext cx="1259255" cy="369332"/>
          </a:xfrm>
          <a:prstGeom prst="rect">
            <a:avLst/>
          </a:prstGeom>
          <a:noFill/>
        </p:spPr>
        <p:txBody>
          <a:bodyPr wrap="none" rtlCol="0">
            <a:spAutoFit/>
          </a:bodyPr>
          <a:lstStyle/>
          <a:p>
            <a:r>
              <a:rPr lang="en-US" dirty="0"/>
              <a:t>HAIR CARE</a:t>
            </a:r>
          </a:p>
        </p:txBody>
      </p:sp>
      <p:sp>
        <p:nvSpPr>
          <p:cNvPr id="10" name="TextBox 9">
            <a:extLst>
              <a:ext uri="{FF2B5EF4-FFF2-40B4-BE49-F238E27FC236}">
                <a16:creationId xmlns:a16="http://schemas.microsoft.com/office/drawing/2014/main" id="{7CF797D8-576E-4B35-458D-7510BA1CE069}"/>
              </a:ext>
            </a:extLst>
          </p:cNvPr>
          <p:cNvSpPr txBox="1"/>
          <p:nvPr/>
        </p:nvSpPr>
        <p:spPr>
          <a:xfrm>
            <a:off x="9630831" y="5671930"/>
            <a:ext cx="1505990" cy="369332"/>
          </a:xfrm>
          <a:prstGeom prst="rect">
            <a:avLst/>
          </a:prstGeom>
          <a:noFill/>
        </p:spPr>
        <p:txBody>
          <a:bodyPr wrap="none" rtlCol="0">
            <a:spAutoFit/>
          </a:bodyPr>
          <a:lstStyle/>
          <a:p>
            <a:r>
              <a:rPr lang="en-US" dirty="0"/>
              <a:t>ANTI AGEING</a:t>
            </a:r>
          </a:p>
        </p:txBody>
      </p:sp>
      <p:sp>
        <p:nvSpPr>
          <p:cNvPr id="11" name="Rectangle 10">
            <a:extLst>
              <a:ext uri="{FF2B5EF4-FFF2-40B4-BE49-F238E27FC236}">
                <a16:creationId xmlns:a16="http://schemas.microsoft.com/office/drawing/2014/main" id="{85B9518F-1A8B-73D3-8859-30A81509F989}"/>
              </a:ext>
            </a:extLst>
          </p:cNvPr>
          <p:cNvSpPr/>
          <p:nvPr/>
        </p:nvSpPr>
        <p:spPr>
          <a:xfrm>
            <a:off x="9014125" y="393890"/>
            <a:ext cx="242413" cy="225895"/>
          </a:xfrm>
          <a:prstGeom prst="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66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D2A2-AFA2-EEA6-1373-0C7914F5D46B}"/>
              </a:ext>
            </a:extLst>
          </p:cNvPr>
          <p:cNvSpPr>
            <a:spLocks noGrp="1"/>
          </p:cNvSpPr>
          <p:nvPr>
            <p:ph type="title"/>
          </p:nvPr>
        </p:nvSpPr>
        <p:spPr>
          <a:xfrm>
            <a:off x="1484311" y="685801"/>
            <a:ext cx="10018713" cy="381000"/>
          </a:xfrm>
        </p:spPr>
        <p:txBody>
          <a:bodyPr>
            <a:noAutofit/>
          </a:bodyPr>
          <a:lstStyle/>
          <a:p>
            <a:r>
              <a:rPr lang="en-US" sz="2300" b="1" u="sng" dirty="0">
                <a:latin typeface="Cambria" panose="02040503050406030204" pitchFamily="18" charset="0"/>
                <a:ea typeface="Cambria" panose="02040503050406030204" pitchFamily="18" charset="0"/>
              </a:rPr>
              <a:t>Financial growth </a:t>
            </a:r>
            <a:r>
              <a:rPr lang="en-US" sz="2300" b="1" u="sng" dirty="0" err="1">
                <a:latin typeface="Cambria" panose="02040503050406030204" pitchFamily="18" charset="0"/>
                <a:ea typeface="Cambria" panose="02040503050406030204" pitchFamily="18" charset="0"/>
              </a:rPr>
              <a:t>opportunies</a:t>
            </a:r>
            <a:r>
              <a:rPr lang="en-US" sz="2300" b="1" u="sng" dirty="0">
                <a:latin typeface="Cambria" panose="02040503050406030204" pitchFamily="18" charset="0"/>
                <a:ea typeface="Cambria" panose="02040503050406030204" pitchFamily="18" charset="0"/>
              </a:rPr>
              <a:t> </a:t>
            </a:r>
            <a:endParaRPr lang="en-IN" sz="2300" dirty="0"/>
          </a:p>
        </p:txBody>
      </p:sp>
      <p:graphicFrame>
        <p:nvGraphicFramePr>
          <p:cNvPr id="5" name="Chart 4">
            <a:extLst>
              <a:ext uri="{FF2B5EF4-FFF2-40B4-BE49-F238E27FC236}">
                <a16:creationId xmlns:a16="http://schemas.microsoft.com/office/drawing/2014/main" id="{6CC097EF-1CA5-41D7-7A5D-B94FC6D4E0B2}"/>
              </a:ext>
            </a:extLst>
          </p:cNvPr>
          <p:cNvGraphicFramePr/>
          <p:nvPr>
            <p:extLst>
              <p:ext uri="{D42A27DB-BD31-4B8C-83A1-F6EECF244321}">
                <p14:modId xmlns:p14="http://schemas.microsoft.com/office/powerpoint/2010/main" val="765916755"/>
              </p:ext>
            </p:extLst>
          </p:nvPr>
        </p:nvGraphicFramePr>
        <p:xfrm>
          <a:off x="1609969" y="1463040"/>
          <a:ext cx="8128000" cy="467529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A49B07E-234E-F79C-4F9D-68C604D8DF27}"/>
              </a:ext>
            </a:extLst>
          </p:cNvPr>
          <p:cNvSpPr txBox="1"/>
          <p:nvPr/>
        </p:nvSpPr>
        <p:spPr>
          <a:xfrm>
            <a:off x="7850555" y="1310640"/>
            <a:ext cx="2255520" cy="323165"/>
          </a:xfrm>
          <a:prstGeom prst="rect">
            <a:avLst/>
          </a:prstGeom>
          <a:noFill/>
        </p:spPr>
        <p:txBody>
          <a:bodyPr wrap="square" rtlCol="0">
            <a:spAutoFit/>
          </a:bodyPr>
          <a:lstStyle/>
          <a:p>
            <a:r>
              <a:rPr lang="en-US" sz="1500" b="1" dirty="0">
                <a:latin typeface="Cambria" panose="02040503050406030204" pitchFamily="18" charset="0"/>
                <a:ea typeface="Cambria" panose="02040503050406030204" pitchFamily="18" charset="0"/>
              </a:rPr>
              <a:t>Amounts in Crores</a:t>
            </a:r>
            <a:endParaRPr lang="en-IN" sz="1500" b="1" dirty="0">
              <a:latin typeface="Cambria" panose="02040503050406030204" pitchFamily="18" charset="0"/>
              <a:ea typeface="Cambria" panose="02040503050406030204" pitchFamily="18" charset="0"/>
            </a:endParaRPr>
          </a:p>
        </p:txBody>
      </p:sp>
      <p:pic>
        <p:nvPicPr>
          <p:cNvPr id="3" name="Picture 2" descr="Arshi Clinic">
            <a:hlinkClick r:id="rId3"/>
            <a:extLst>
              <a:ext uri="{FF2B5EF4-FFF2-40B4-BE49-F238E27FC236}">
                <a16:creationId xmlns:a16="http://schemas.microsoft.com/office/drawing/2014/main" id="{63C27C0E-5BAB-5333-9A26-F5C881D27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921106-7125-0C02-D809-E1A5C927C931}"/>
              </a:ext>
            </a:extLst>
          </p:cNvPr>
          <p:cNvSpPr/>
          <p:nvPr/>
        </p:nvSpPr>
        <p:spPr>
          <a:xfrm>
            <a:off x="9730155" y="3924890"/>
            <a:ext cx="2255519" cy="2827606"/>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D15E98-D69B-1B2A-C8BA-FBC5D1366C6A}"/>
              </a:ext>
            </a:extLst>
          </p:cNvPr>
          <p:cNvSpPr/>
          <p:nvPr/>
        </p:nvSpPr>
        <p:spPr>
          <a:xfrm>
            <a:off x="3123080" y="267286"/>
            <a:ext cx="121207" cy="124887"/>
          </a:xfrm>
          <a:prstGeom prst="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370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C510-E5D3-1A9E-989F-DA3E954E7D31}"/>
              </a:ext>
            </a:extLst>
          </p:cNvPr>
          <p:cNvSpPr>
            <a:spLocks noGrp="1"/>
          </p:cNvSpPr>
          <p:nvPr>
            <p:ph type="title"/>
          </p:nvPr>
        </p:nvSpPr>
        <p:spPr>
          <a:xfrm>
            <a:off x="1484311" y="685801"/>
            <a:ext cx="10018713" cy="45719"/>
          </a:xfrm>
        </p:spPr>
        <p:txBody>
          <a:bodyPr>
            <a:noAutofit/>
          </a:bodyPr>
          <a:lstStyle/>
          <a:p>
            <a:r>
              <a:rPr lang="en-US" sz="3000" b="1" u="sng" dirty="0">
                <a:latin typeface="Cambria" panose="02040503050406030204" pitchFamily="18" charset="0"/>
                <a:ea typeface="Cambria" panose="02040503050406030204" pitchFamily="18" charset="0"/>
              </a:rPr>
              <a:t>Ratio Analysis</a:t>
            </a:r>
            <a:endParaRPr lang="en-IN" sz="3000" dirty="0"/>
          </a:p>
        </p:txBody>
      </p:sp>
      <p:graphicFrame>
        <p:nvGraphicFramePr>
          <p:cNvPr id="3" name="Table 2">
            <a:extLst>
              <a:ext uri="{FF2B5EF4-FFF2-40B4-BE49-F238E27FC236}">
                <a16:creationId xmlns:a16="http://schemas.microsoft.com/office/drawing/2014/main" id="{26AD3050-0FAB-EC1F-4220-ED2645BAA928}"/>
              </a:ext>
            </a:extLst>
          </p:cNvPr>
          <p:cNvGraphicFramePr>
            <a:graphicFrameLocks noGrp="1"/>
          </p:cNvGraphicFramePr>
          <p:nvPr>
            <p:extLst>
              <p:ext uri="{D42A27DB-BD31-4B8C-83A1-F6EECF244321}">
                <p14:modId xmlns:p14="http://schemas.microsoft.com/office/powerpoint/2010/main" val="625179566"/>
              </p:ext>
            </p:extLst>
          </p:nvPr>
        </p:nvGraphicFramePr>
        <p:xfrm>
          <a:off x="1835048" y="1688119"/>
          <a:ext cx="8249921" cy="1710690"/>
        </p:xfrm>
        <a:graphic>
          <a:graphicData uri="http://schemas.openxmlformats.org/drawingml/2006/table">
            <a:tbl>
              <a:tblPr firstRow="1" bandRow="1">
                <a:tableStyleId>{5C22544A-7EE6-4342-B048-85BDC9FD1C3A}</a:tableStyleId>
              </a:tblPr>
              <a:tblGrid>
                <a:gridCol w="1636234">
                  <a:extLst>
                    <a:ext uri="{9D8B030D-6E8A-4147-A177-3AD203B41FA5}">
                      <a16:colId xmlns:a16="http://schemas.microsoft.com/office/drawing/2014/main" val="926580552"/>
                    </a:ext>
                  </a:extLst>
                </a:gridCol>
                <a:gridCol w="1113739">
                  <a:extLst>
                    <a:ext uri="{9D8B030D-6E8A-4147-A177-3AD203B41FA5}">
                      <a16:colId xmlns:a16="http://schemas.microsoft.com/office/drawing/2014/main" val="1858687190"/>
                    </a:ext>
                  </a:extLst>
                </a:gridCol>
                <a:gridCol w="1374987">
                  <a:extLst>
                    <a:ext uri="{9D8B030D-6E8A-4147-A177-3AD203B41FA5}">
                      <a16:colId xmlns:a16="http://schemas.microsoft.com/office/drawing/2014/main" val="839912216"/>
                    </a:ext>
                  </a:extLst>
                </a:gridCol>
                <a:gridCol w="1374987">
                  <a:extLst>
                    <a:ext uri="{9D8B030D-6E8A-4147-A177-3AD203B41FA5}">
                      <a16:colId xmlns:a16="http://schemas.microsoft.com/office/drawing/2014/main" val="4018199320"/>
                    </a:ext>
                  </a:extLst>
                </a:gridCol>
                <a:gridCol w="1374987">
                  <a:extLst>
                    <a:ext uri="{9D8B030D-6E8A-4147-A177-3AD203B41FA5}">
                      <a16:colId xmlns:a16="http://schemas.microsoft.com/office/drawing/2014/main" val="512649418"/>
                    </a:ext>
                  </a:extLst>
                </a:gridCol>
                <a:gridCol w="1374987">
                  <a:extLst>
                    <a:ext uri="{9D8B030D-6E8A-4147-A177-3AD203B41FA5}">
                      <a16:colId xmlns:a16="http://schemas.microsoft.com/office/drawing/2014/main" val="1253856085"/>
                    </a:ext>
                  </a:extLst>
                </a:gridCol>
              </a:tblGrid>
              <a:tr h="267769">
                <a:tc>
                  <a:txBody>
                    <a:bodyPr/>
                    <a:lstStyle/>
                    <a:p>
                      <a:r>
                        <a:rPr lang="en-US" sz="1500" dirty="0">
                          <a:solidFill>
                            <a:schemeClr val="tx1"/>
                          </a:solidFill>
                          <a:latin typeface="Cambria" panose="02040503050406030204" pitchFamily="18" charset="0"/>
                          <a:ea typeface="Cambria" panose="02040503050406030204" pitchFamily="18" charset="0"/>
                        </a:rPr>
                        <a:t>Particulars</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2024-25</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2025-26</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2026-27</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2027-28</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2028-29</a:t>
                      </a:r>
                      <a:endParaRPr lang="en-IN" sz="15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349280861"/>
                  </a:ext>
                </a:extLst>
              </a:tr>
              <a:tr h="387841">
                <a:tc>
                  <a:txBody>
                    <a:bodyPr/>
                    <a:lstStyle/>
                    <a:p>
                      <a:pPr algn="l" fontAlgn="b"/>
                      <a:r>
                        <a:rPr lang="en-IN" sz="1500" u="none" strike="noStrike" dirty="0">
                          <a:effectLst/>
                          <a:latin typeface="Cambria" panose="02040503050406030204" pitchFamily="18" charset="0"/>
                          <a:ea typeface="Cambria" panose="02040503050406030204" pitchFamily="18" charset="0"/>
                        </a:rPr>
                        <a:t>Net Income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1.71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2.40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3.27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4.34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5.69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2909038233"/>
                  </a:ext>
                </a:extLst>
              </a:tr>
              <a:tr h="387841">
                <a:tc>
                  <a:txBody>
                    <a:bodyPr/>
                    <a:lstStyle/>
                    <a:p>
                      <a:pPr algn="l" fontAlgn="b"/>
                      <a:r>
                        <a:rPr lang="en-IN" sz="1500" u="none" strike="noStrike" dirty="0">
                          <a:effectLst/>
                          <a:latin typeface="Cambria" panose="02040503050406030204" pitchFamily="18" charset="0"/>
                          <a:ea typeface="Cambria" panose="02040503050406030204" pitchFamily="18" charset="0"/>
                        </a:rPr>
                        <a:t>Net Assets</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                    3.45 </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3.46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3.53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3.62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                    4.00 </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3397711473"/>
                  </a:ext>
                </a:extLst>
              </a:tr>
              <a:tr h="387841">
                <a:tc>
                  <a:txBody>
                    <a:bodyPr/>
                    <a:lstStyle/>
                    <a:p>
                      <a:pPr algn="l" fontAlgn="b"/>
                      <a:endParaRPr lang="en-IN" sz="1500" b="1" u="none" strike="noStrike" dirty="0">
                        <a:effectLst/>
                        <a:latin typeface="Cambria" panose="02040503050406030204" pitchFamily="18" charset="0"/>
                        <a:ea typeface="Cambria" panose="02040503050406030204" pitchFamily="18" charset="0"/>
                      </a:endParaRPr>
                    </a:p>
                    <a:p>
                      <a:pPr algn="l" fontAlgn="b"/>
                      <a:r>
                        <a:rPr lang="en-IN" sz="1500" b="1" i="0" u="none" strike="noStrike" dirty="0">
                          <a:solidFill>
                            <a:srgbClr val="000000"/>
                          </a:solidFill>
                          <a:effectLst/>
                          <a:latin typeface="Cambria" panose="02040503050406030204" pitchFamily="18" charset="0"/>
                          <a:ea typeface="Cambria" panose="02040503050406030204" pitchFamily="18" charset="0"/>
                        </a:rPr>
                        <a:t>ROA</a:t>
                      </a: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0.50</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0.69</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0.93</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1.20</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1.42</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1416425361"/>
                  </a:ext>
                </a:extLst>
              </a:tr>
            </a:tbl>
          </a:graphicData>
        </a:graphic>
      </p:graphicFrame>
      <p:graphicFrame>
        <p:nvGraphicFramePr>
          <p:cNvPr id="6" name="Table 5">
            <a:extLst>
              <a:ext uri="{FF2B5EF4-FFF2-40B4-BE49-F238E27FC236}">
                <a16:creationId xmlns:a16="http://schemas.microsoft.com/office/drawing/2014/main" id="{A99BA9F4-562D-BFD6-29FE-88A00AEC7758}"/>
              </a:ext>
            </a:extLst>
          </p:cNvPr>
          <p:cNvGraphicFramePr>
            <a:graphicFrameLocks noGrp="1"/>
          </p:cNvGraphicFramePr>
          <p:nvPr>
            <p:extLst>
              <p:ext uri="{D42A27DB-BD31-4B8C-83A1-F6EECF244321}">
                <p14:modId xmlns:p14="http://schemas.microsoft.com/office/powerpoint/2010/main" val="3237864184"/>
              </p:ext>
            </p:extLst>
          </p:nvPr>
        </p:nvGraphicFramePr>
        <p:xfrm>
          <a:off x="1835051" y="4077283"/>
          <a:ext cx="8249921" cy="1937196"/>
        </p:xfrm>
        <a:graphic>
          <a:graphicData uri="http://schemas.openxmlformats.org/drawingml/2006/table">
            <a:tbl>
              <a:tblPr firstRow="1" bandRow="1">
                <a:tableStyleId>{5C22544A-7EE6-4342-B048-85BDC9FD1C3A}</a:tableStyleId>
              </a:tblPr>
              <a:tblGrid>
                <a:gridCol w="1636234">
                  <a:extLst>
                    <a:ext uri="{9D8B030D-6E8A-4147-A177-3AD203B41FA5}">
                      <a16:colId xmlns:a16="http://schemas.microsoft.com/office/drawing/2014/main" val="926580552"/>
                    </a:ext>
                  </a:extLst>
                </a:gridCol>
                <a:gridCol w="1113739">
                  <a:extLst>
                    <a:ext uri="{9D8B030D-6E8A-4147-A177-3AD203B41FA5}">
                      <a16:colId xmlns:a16="http://schemas.microsoft.com/office/drawing/2014/main" val="1858687190"/>
                    </a:ext>
                  </a:extLst>
                </a:gridCol>
                <a:gridCol w="1374987">
                  <a:extLst>
                    <a:ext uri="{9D8B030D-6E8A-4147-A177-3AD203B41FA5}">
                      <a16:colId xmlns:a16="http://schemas.microsoft.com/office/drawing/2014/main" val="839912216"/>
                    </a:ext>
                  </a:extLst>
                </a:gridCol>
                <a:gridCol w="1374987">
                  <a:extLst>
                    <a:ext uri="{9D8B030D-6E8A-4147-A177-3AD203B41FA5}">
                      <a16:colId xmlns:a16="http://schemas.microsoft.com/office/drawing/2014/main" val="4018199320"/>
                    </a:ext>
                  </a:extLst>
                </a:gridCol>
                <a:gridCol w="1374987">
                  <a:extLst>
                    <a:ext uri="{9D8B030D-6E8A-4147-A177-3AD203B41FA5}">
                      <a16:colId xmlns:a16="http://schemas.microsoft.com/office/drawing/2014/main" val="512649418"/>
                    </a:ext>
                  </a:extLst>
                </a:gridCol>
                <a:gridCol w="1374987">
                  <a:extLst>
                    <a:ext uri="{9D8B030D-6E8A-4147-A177-3AD203B41FA5}">
                      <a16:colId xmlns:a16="http://schemas.microsoft.com/office/drawing/2014/main" val="1253856085"/>
                    </a:ext>
                  </a:extLst>
                </a:gridCol>
              </a:tblGrid>
              <a:tr h="343457">
                <a:tc>
                  <a:txBody>
                    <a:bodyPr/>
                    <a:lstStyle/>
                    <a:p>
                      <a:r>
                        <a:rPr lang="en-US" sz="1500" dirty="0">
                          <a:solidFill>
                            <a:schemeClr val="tx1"/>
                          </a:solidFill>
                          <a:latin typeface="Cambria" panose="02040503050406030204" pitchFamily="18" charset="0"/>
                          <a:ea typeface="Cambria" panose="02040503050406030204" pitchFamily="18" charset="0"/>
                        </a:rPr>
                        <a:t>Particulars</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2024-25</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2025-26</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2026-27</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2027-28</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2028-29</a:t>
                      </a:r>
                      <a:endParaRPr lang="en-IN" sz="15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349280861"/>
                  </a:ext>
                </a:extLst>
              </a:tr>
              <a:tr h="342344">
                <a:tc>
                  <a:txBody>
                    <a:bodyPr/>
                    <a:lstStyle/>
                    <a:p>
                      <a:pPr algn="l" fontAlgn="b"/>
                      <a:r>
                        <a:rPr lang="en-IN" sz="1500" u="none" strike="noStrike" dirty="0">
                          <a:effectLst/>
                          <a:latin typeface="Cambria" panose="02040503050406030204" pitchFamily="18" charset="0"/>
                          <a:ea typeface="Cambria" panose="02040503050406030204" pitchFamily="18" charset="0"/>
                        </a:rPr>
                        <a:t>Gachibowli</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420</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504</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604.8</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726</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871</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2909038233"/>
                  </a:ext>
                </a:extLst>
              </a:tr>
              <a:tr h="342344">
                <a:tc>
                  <a:txBody>
                    <a:bodyPr/>
                    <a:lstStyle/>
                    <a:p>
                      <a:pPr algn="l" fontAlgn="b"/>
                      <a:r>
                        <a:rPr lang="en-IN" sz="1500" u="none" strike="noStrike">
                          <a:effectLst/>
                          <a:latin typeface="Cambria" panose="02040503050406030204" pitchFamily="18" charset="0"/>
                          <a:ea typeface="Cambria" panose="02040503050406030204" pitchFamily="18" charset="0"/>
                        </a:rPr>
                        <a:t>Madinaguda</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210</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252</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302.4</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363</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435</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3448794014"/>
                  </a:ext>
                </a:extLst>
              </a:tr>
              <a:tr h="342344">
                <a:tc>
                  <a:txBody>
                    <a:bodyPr/>
                    <a:lstStyle/>
                    <a:p>
                      <a:pPr algn="l" fontAlgn="b"/>
                      <a:r>
                        <a:rPr lang="en-IN" sz="1500" u="none" strike="noStrike">
                          <a:effectLst/>
                          <a:latin typeface="Cambria" panose="02040503050406030204" pitchFamily="18" charset="0"/>
                          <a:ea typeface="Cambria" panose="02040503050406030204" pitchFamily="18" charset="0"/>
                        </a:rPr>
                        <a:t>Banjara Hills</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210</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252</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302.4</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363</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435</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1522138778"/>
                  </a:ext>
                </a:extLst>
              </a:tr>
              <a:tr h="314566">
                <a:tc>
                  <a:txBody>
                    <a:bodyPr/>
                    <a:lstStyle/>
                    <a:p>
                      <a:pPr algn="l" fontAlgn="b"/>
                      <a:r>
                        <a:rPr lang="en-IN" sz="1500" u="none" strike="noStrike" dirty="0">
                          <a:effectLst/>
                          <a:latin typeface="Cambria" panose="02040503050406030204" pitchFamily="18" charset="0"/>
                          <a:ea typeface="Cambria" panose="02040503050406030204" pitchFamily="18" charset="0"/>
                        </a:rPr>
                        <a:t>Hi-tech city</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168</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201.6</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241.92</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a:effectLst/>
                          <a:latin typeface="Cambria" panose="02040503050406030204" pitchFamily="18" charset="0"/>
                          <a:ea typeface="Cambria" panose="02040503050406030204" pitchFamily="18" charset="0"/>
                        </a:rPr>
                        <a:t>290</a:t>
                      </a:r>
                      <a:endParaRPr lang="en-IN" sz="15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u="none" strike="noStrike" dirty="0">
                          <a:effectLst/>
                          <a:latin typeface="Cambria" panose="02040503050406030204" pitchFamily="18" charset="0"/>
                          <a:ea typeface="Cambria" panose="02040503050406030204" pitchFamily="18" charset="0"/>
                        </a:rPr>
                        <a:t>348</a:t>
                      </a:r>
                      <a:endParaRPr lang="en-IN" sz="15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3397711473"/>
                  </a:ext>
                </a:extLst>
              </a:tr>
              <a:tr h="252141">
                <a:tc>
                  <a:txBody>
                    <a:bodyPr/>
                    <a:lstStyle/>
                    <a:p>
                      <a:pPr algn="l" fontAlgn="b"/>
                      <a:r>
                        <a:rPr lang="en-IN" sz="1500" b="1" u="none" strike="noStrike" dirty="0">
                          <a:effectLst/>
                          <a:latin typeface="Cambria" panose="02040503050406030204" pitchFamily="18" charset="0"/>
                          <a:ea typeface="Cambria" panose="02040503050406030204" pitchFamily="18" charset="0"/>
                        </a:rPr>
                        <a:t>Total</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1008</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1210</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1452</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1742</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r" fontAlgn="b"/>
                      <a:r>
                        <a:rPr lang="en-IN" sz="1500" b="1" u="none" strike="noStrike" dirty="0">
                          <a:effectLst/>
                          <a:latin typeface="Cambria" panose="02040503050406030204" pitchFamily="18" charset="0"/>
                          <a:ea typeface="Cambria" panose="02040503050406030204" pitchFamily="18" charset="0"/>
                        </a:rPr>
                        <a:t>2090</a:t>
                      </a:r>
                      <a:endParaRPr lang="en-IN" sz="15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extLst>
                  <a:ext uri="{0D108BD9-81ED-4DB2-BD59-A6C34878D82A}">
                    <a16:rowId xmlns:a16="http://schemas.microsoft.com/office/drawing/2014/main" val="1416425361"/>
                  </a:ext>
                </a:extLst>
              </a:tr>
            </a:tbl>
          </a:graphicData>
        </a:graphic>
      </p:graphicFrame>
      <p:sp>
        <p:nvSpPr>
          <p:cNvPr id="7" name="TextBox 6">
            <a:extLst>
              <a:ext uri="{FF2B5EF4-FFF2-40B4-BE49-F238E27FC236}">
                <a16:creationId xmlns:a16="http://schemas.microsoft.com/office/drawing/2014/main" id="{D5323850-4E43-73F4-7A6B-4481A1579BBB}"/>
              </a:ext>
            </a:extLst>
          </p:cNvPr>
          <p:cNvSpPr txBox="1"/>
          <p:nvPr/>
        </p:nvSpPr>
        <p:spPr>
          <a:xfrm>
            <a:off x="1763932" y="1360712"/>
            <a:ext cx="2865120" cy="36933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Return on Assets                                              </a:t>
            </a:r>
            <a:endParaRPr lang="en-IN"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2FCC386-D6A2-D69E-A4B0-3928DCF80FE9}"/>
              </a:ext>
            </a:extLst>
          </p:cNvPr>
          <p:cNvSpPr txBox="1"/>
          <p:nvPr/>
        </p:nvSpPr>
        <p:spPr>
          <a:xfrm>
            <a:off x="8322600" y="1389572"/>
            <a:ext cx="1820498" cy="323165"/>
          </a:xfrm>
          <a:prstGeom prst="rect">
            <a:avLst/>
          </a:prstGeom>
          <a:noFill/>
        </p:spPr>
        <p:txBody>
          <a:bodyPr wrap="none" rtlCol="0">
            <a:spAutoFit/>
          </a:bodyPr>
          <a:lstStyle/>
          <a:p>
            <a:r>
              <a:rPr lang="en-US" sz="1500" b="1" dirty="0">
                <a:latin typeface="Cambria" panose="02040503050406030204" pitchFamily="18" charset="0"/>
                <a:ea typeface="Cambria" panose="02040503050406030204" pitchFamily="18" charset="0"/>
              </a:rPr>
              <a:t>Amounts in Crores</a:t>
            </a:r>
            <a:endParaRPr lang="en-IN" sz="15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E774F4E-F219-A07E-B4B0-3487A481987D}"/>
              </a:ext>
            </a:extLst>
          </p:cNvPr>
          <p:cNvSpPr txBox="1"/>
          <p:nvPr/>
        </p:nvSpPr>
        <p:spPr>
          <a:xfrm>
            <a:off x="1766272" y="3675577"/>
            <a:ext cx="3392211" cy="369332"/>
          </a:xfrm>
          <a:prstGeom prst="rect">
            <a:avLst/>
          </a:prstGeom>
          <a:noFill/>
        </p:spPr>
        <p:txBody>
          <a:bodyPr wrap="none" rtlCol="0">
            <a:spAutoFit/>
          </a:bodyPr>
          <a:lstStyle/>
          <a:p>
            <a:r>
              <a:rPr lang="en-IN" b="1" dirty="0">
                <a:latin typeface="Cambria" panose="02040503050406030204" pitchFamily="18" charset="0"/>
                <a:ea typeface="Cambria" panose="02040503050406030204" pitchFamily="18" charset="0"/>
              </a:rPr>
              <a:t>Customer  Volume and Growth</a:t>
            </a:r>
          </a:p>
        </p:txBody>
      </p:sp>
      <p:pic>
        <p:nvPicPr>
          <p:cNvPr id="4" name="Picture 3" descr="Arshi Clinic">
            <a:hlinkClick r:id="rId2"/>
            <a:extLst>
              <a:ext uri="{FF2B5EF4-FFF2-40B4-BE49-F238E27FC236}">
                <a16:creationId xmlns:a16="http://schemas.microsoft.com/office/drawing/2014/main" id="{C039C5EE-9E61-1A7A-75F5-24D76169B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EB544D4-3BF9-7C55-ACC6-30AE04CB7149}"/>
              </a:ext>
            </a:extLst>
          </p:cNvPr>
          <p:cNvSpPr/>
          <p:nvPr/>
        </p:nvSpPr>
        <p:spPr>
          <a:xfrm>
            <a:off x="10084969" y="4355408"/>
            <a:ext cx="1900705" cy="2179164"/>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D2AB1D-DE16-B82E-068D-8632F03F8E1B}"/>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83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C510-E5D3-1A9E-989F-DA3E954E7D31}"/>
              </a:ext>
            </a:extLst>
          </p:cNvPr>
          <p:cNvSpPr>
            <a:spLocks noGrp="1"/>
          </p:cNvSpPr>
          <p:nvPr>
            <p:ph type="title"/>
          </p:nvPr>
        </p:nvSpPr>
        <p:spPr>
          <a:xfrm>
            <a:off x="1484311" y="685801"/>
            <a:ext cx="10018713" cy="45719"/>
          </a:xfrm>
        </p:spPr>
        <p:txBody>
          <a:bodyPr>
            <a:noAutofit/>
          </a:bodyPr>
          <a:lstStyle/>
          <a:p>
            <a:r>
              <a:rPr lang="en-US" sz="3000" b="1" u="sng" dirty="0">
                <a:latin typeface="Cambria" panose="02040503050406030204" pitchFamily="18" charset="0"/>
                <a:ea typeface="Cambria" panose="02040503050406030204" pitchFamily="18" charset="0"/>
              </a:rPr>
              <a:t>Ratio Analysis</a:t>
            </a:r>
            <a:endParaRPr lang="en-IN" sz="3000" dirty="0"/>
          </a:p>
        </p:txBody>
      </p:sp>
      <p:graphicFrame>
        <p:nvGraphicFramePr>
          <p:cNvPr id="3" name="Table 2">
            <a:extLst>
              <a:ext uri="{FF2B5EF4-FFF2-40B4-BE49-F238E27FC236}">
                <a16:creationId xmlns:a16="http://schemas.microsoft.com/office/drawing/2014/main" id="{26AD3050-0FAB-EC1F-4220-ED2645BAA928}"/>
              </a:ext>
            </a:extLst>
          </p:cNvPr>
          <p:cNvGraphicFramePr>
            <a:graphicFrameLocks noGrp="1"/>
          </p:cNvGraphicFramePr>
          <p:nvPr>
            <p:extLst>
              <p:ext uri="{D42A27DB-BD31-4B8C-83A1-F6EECF244321}">
                <p14:modId xmlns:p14="http://schemas.microsoft.com/office/powerpoint/2010/main" val="3834303636"/>
              </p:ext>
            </p:extLst>
          </p:nvPr>
        </p:nvGraphicFramePr>
        <p:xfrm>
          <a:off x="1638102" y="1537252"/>
          <a:ext cx="8249921" cy="1634981"/>
        </p:xfrm>
        <a:graphic>
          <a:graphicData uri="http://schemas.openxmlformats.org/drawingml/2006/table">
            <a:tbl>
              <a:tblPr firstRow="1" bandRow="1">
                <a:tableStyleId>{5C22544A-7EE6-4342-B048-85BDC9FD1C3A}</a:tableStyleId>
              </a:tblPr>
              <a:tblGrid>
                <a:gridCol w="1636234">
                  <a:extLst>
                    <a:ext uri="{9D8B030D-6E8A-4147-A177-3AD203B41FA5}">
                      <a16:colId xmlns:a16="http://schemas.microsoft.com/office/drawing/2014/main" val="926580552"/>
                    </a:ext>
                  </a:extLst>
                </a:gridCol>
                <a:gridCol w="1113739">
                  <a:extLst>
                    <a:ext uri="{9D8B030D-6E8A-4147-A177-3AD203B41FA5}">
                      <a16:colId xmlns:a16="http://schemas.microsoft.com/office/drawing/2014/main" val="1858687190"/>
                    </a:ext>
                  </a:extLst>
                </a:gridCol>
                <a:gridCol w="1374987">
                  <a:extLst>
                    <a:ext uri="{9D8B030D-6E8A-4147-A177-3AD203B41FA5}">
                      <a16:colId xmlns:a16="http://schemas.microsoft.com/office/drawing/2014/main" val="839912216"/>
                    </a:ext>
                  </a:extLst>
                </a:gridCol>
                <a:gridCol w="1374987">
                  <a:extLst>
                    <a:ext uri="{9D8B030D-6E8A-4147-A177-3AD203B41FA5}">
                      <a16:colId xmlns:a16="http://schemas.microsoft.com/office/drawing/2014/main" val="4018199320"/>
                    </a:ext>
                  </a:extLst>
                </a:gridCol>
                <a:gridCol w="1374987">
                  <a:extLst>
                    <a:ext uri="{9D8B030D-6E8A-4147-A177-3AD203B41FA5}">
                      <a16:colId xmlns:a16="http://schemas.microsoft.com/office/drawing/2014/main" val="512649418"/>
                    </a:ext>
                  </a:extLst>
                </a:gridCol>
                <a:gridCol w="1374987">
                  <a:extLst>
                    <a:ext uri="{9D8B030D-6E8A-4147-A177-3AD203B41FA5}">
                      <a16:colId xmlns:a16="http://schemas.microsoft.com/office/drawing/2014/main" val="1253856085"/>
                    </a:ext>
                  </a:extLst>
                </a:gridCol>
              </a:tblGrid>
              <a:tr h="267769">
                <a:tc>
                  <a:txBody>
                    <a:bodyPr/>
                    <a:lstStyle/>
                    <a:p>
                      <a:r>
                        <a:rPr lang="en-US" sz="1500" dirty="0">
                          <a:solidFill>
                            <a:schemeClr val="tx1"/>
                          </a:solidFill>
                          <a:latin typeface="Cambria" panose="02040503050406030204" pitchFamily="18" charset="0"/>
                          <a:ea typeface="Cambria" panose="02040503050406030204" pitchFamily="18" charset="0"/>
                        </a:rPr>
                        <a:t>Particulars</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2024-25</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2025-26</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2026-27</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2027-28</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2028-29</a:t>
                      </a:r>
                      <a:endParaRPr lang="en-IN" sz="15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349280861"/>
                  </a:ext>
                </a:extLst>
              </a:tr>
              <a:tr h="387841">
                <a:tc>
                  <a:txBody>
                    <a:bodyPr/>
                    <a:lstStyle/>
                    <a:p>
                      <a:pPr algn="l" fontAlgn="b"/>
                      <a:r>
                        <a:rPr lang="en-IN" sz="1500" b="0" i="0" u="none" strike="noStrike" dirty="0">
                          <a:solidFill>
                            <a:srgbClr val="000000"/>
                          </a:solidFill>
                          <a:effectLst/>
                          <a:latin typeface="Cambria" panose="02040503050406030204" pitchFamily="18" charset="0"/>
                          <a:ea typeface="Cambria" panose="02040503050406030204" pitchFamily="18" charset="0"/>
                        </a:rPr>
                        <a:t>Net Profit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1.71 </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2.40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3.27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4.34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5.69 </a:t>
                      </a:r>
                    </a:p>
                  </a:txBody>
                  <a:tcPr marL="6350" marR="6350" marT="6350" marB="0" anchor="b"/>
                </a:tc>
                <a:extLst>
                  <a:ext uri="{0D108BD9-81ED-4DB2-BD59-A6C34878D82A}">
                    <a16:rowId xmlns:a16="http://schemas.microsoft.com/office/drawing/2014/main" val="2909038233"/>
                  </a:ext>
                </a:extLst>
              </a:tr>
              <a:tr h="387841">
                <a:tc>
                  <a:txBody>
                    <a:bodyPr/>
                    <a:lstStyle/>
                    <a:p>
                      <a:pPr algn="l" fontAlgn="b"/>
                      <a:r>
                        <a:rPr lang="en-IN" sz="1500" b="0" i="0" u="none" strike="noStrike" dirty="0">
                          <a:solidFill>
                            <a:srgbClr val="000000"/>
                          </a:solidFill>
                          <a:effectLst/>
                          <a:latin typeface="Cambria" panose="02040503050406030204" pitchFamily="18" charset="0"/>
                          <a:ea typeface="Cambria" panose="02040503050406030204" pitchFamily="18" charset="0"/>
                        </a:rPr>
                        <a:t>Cost of investment</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3.49 </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2.43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1.46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0.88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0.53 </a:t>
                      </a:r>
                    </a:p>
                  </a:txBody>
                  <a:tcPr marL="6350" marR="6350" marT="6350" marB="0" anchor="b"/>
                </a:tc>
                <a:extLst>
                  <a:ext uri="{0D108BD9-81ED-4DB2-BD59-A6C34878D82A}">
                    <a16:rowId xmlns:a16="http://schemas.microsoft.com/office/drawing/2014/main" val="3397711473"/>
                  </a:ext>
                </a:extLst>
              </a:tr>
              <a:tr h="387841">
                <a:tc>
                  <a:txBody>
                    <a:bodyPr/>
                    <a:lstStyle/>
                    <a:p>
                      <a:pPr algn="r" fontAlgn="b"/>
                      <a:r>
                        <a:rPr lang="en-IN" sz="1500" b="1" i="0" u="none" strike="noStrike">
                          <a:solidFill>
                            <a:srgbClr val="000000"/>
                          </a:solidFill>
                          <a:effectLst/>
                          <a:latin typeface="Cambria" panose="02040503050406030204" pitchFamily="18" charset="0"/>
                          <a:ea typeface="Cambria" panose="02040503050406030204" pitchFamily="18" charset="0"/>
                        </a:rPr>
                        <a:t>ROI </a:t>
                      </a:r>
                    </a:p>
                  </a:txBody>
                  <a:tcPr marL="6350" marR="6350" marT="6350" marB="0" anchor="b"/>
                </a:tc>
                <a:tc>
                  <a:txBody>
                    <a:bodyPr/>
                    <a:lstStyle/>
                    <a:p>
                      <a:pPr algn="r" fontAlgn="b"/>
                      <a:r>
                        <a:rPr lang="en-IN" sz="1500" b="1" i="0" u="none" strike="noStrike" dirty="0">
                          <a:solidFill>
                            <a:srgbClr val="000000"/>
                          </a:solidFill>
                          <a:effectLst/>
                          <a:latin typeface="Cambria" panose="02040503050406030204" pitchFamily="18" charset="0"/>
                          <a:ea typeface="Cambria" panose="02040503050406030204" pitchFamily="18" charset="0"/>
                        </a:rPr>
                        <a:t>0.49</a:t>
                      </a:r>
                    </a:p>
                  </a:txBody>
                  <a:tcPr marL="6350" marR="6350" marT="6350" marB="0" anchor="b"/>
                </a:tc>
                <a:tc>
                  <a:txBody>
                    <a:bodyPr/>
                    <a:lstStyle/>
                    <a:p>
                      <a:pPr algn="r" fontAlgn="b"/>
                      <a:r>
                        <a:rPr lang="en-IN" sz="1500" b="1" i="0" u="none" strike="noStrike">
                          <a:solidFill>
                            <a:srgbClr val="000000"/>
                          </a:solidFill>
                          <a:effectLst/>
                          <a:latin typeface="Cambria" panose="02040503050406030204" pitchFamily="18" charset="0"/>
                          <a:ea typeface="Cambria" panose="02040503050406030204" pitchFamily="18" charset="0"/>
                        </a:rPr>
                        <a:t>0.99</a:t>
                      </a:r>
                    </a:p>
                  </a:txBody>
                  <a:tcPr marL="6350" marR="6350" marT="6350" marB="0" anchor="b"/>
                </a:tc>
                <a:tc>
                  <a:txBody>
                    <a:bodyPr/>
                    <a:lstStyle/>
                    <a:p>
                      <a:pPr algn="r" fontAlgn="b"/>
                      <a:r>
                        <a:rPr lang="en-IN" sz="1500" b="1" i="0" u="none" strike="noStrike">
                          <a:solidFill>
                            <a:srgbClr val="000000"/>
                          </a:solidFill>
                          <a:effectLst/>
                          <a:latin typeface="Cambria" panose="02040503050406030204" pitchFamily="18" charset="0"/>
                          <a:ea typeface="Cambria" panose="02040503050406030204" pitchFamily="18" charset="0"/>
                        </a:rPr>
                        <a:t>2.24</a:t>
                      </a:r>
                    </a:p>
                  </a:txBody>
                  <a:tcPr marL="6350" marR="6350" marT="6350" marB="0" anchor="b"/>
                </a:tc>
                <a:tc>
                  <a:txBody>
                    <a:bodyPr/>
                    <a:lstStyle/>
                    <a:p>
                      <a:pPr algn="r" fontAlgn="b"/>
                      <a:r>
                        <a:rPr lang="en-IN" sz="1500" b="1" i="0" u="none" strike="noStrike">
                          <a:solidFill>
                            <a:srgbClr val="000000"/>
                          </a:solidFill>
                          <a:effectLst/>
                          <a:latin typeface="Cambria" panose="02040503050406030204" pitchFamily="18" charset="0"/>
                          <a:ea typeface="Cambria" panose="02040503050406030204" pitchFamily="18" charset="0"/>
                        </a:rPr>
                        <a:t>4.96</a:t>
                      </a:r>
                    </a:p>
                  </a:txBody>
                  <a:tcPr marL="6350" marR="6350" marT="6350" marB="0" anchor="b"/>
                </a:tc>
                <a:tc>
                  <a:txBody>
                    <a:bodyPr/>
                    <a:lstStyle/>
                    <a:p>
                      <a:pPr algn="r" fontAlgn="b"/>
                      <a:r>
                        <a:rPr lang="en-IN" sz="1500" b="1" i="0" u="none" strike="noStrike" dirty="0">
                          <a:solidFill>
                            <a:srgbClr val="000000"/>
                          </a:solidFill>
                          <a:effectLst/>
                          <a:latin typeface="Cambria" panose="02040503050406030204" pitchFamily="18" charset="0"/>
                          <a:ea typeface="Cambria" panose="02040503050406030204" pitchFamily="18" charset="0"/>
                        </a:rPr>
                        <a:t>10.82</a:t>
                      </a:r>
                    </a:p>
                  </a:txBody>
                  <a:tcPr marL="6350" marR="6350" marT="6350" marB="0" anchor="b"/>
                </a:tc>
                <a:extLst>
                  <a:ext uri="{0D108BD9-81ED-4DB2-BD59-A6C34878D82A}">
                    <a16:rowId xmlns:a16="http://schemas.microsoft.com/office/drawing/2014/main" val="1416425361"/>
                  </a:ext>
                </a:extLst>
              </a:tr>
            </a:tbl>
          </a:graphicData>
        </a:graphic>
      </p:graphicFrame>
      <p:sp>
        <p:nvSpPr>
          <p:cNvPr id="7" name="TextBox 6">
            <a:extLst>
              <a:ext uri="{FF2B5EF4-FFF2-40B4-BE49-F238E27FC236}">
                <a16:creationId xmlns:a16="http://schemas.microsoft.com/office/drawing/2014/main" id="{D5323850-4E43-73F4-7A6B-4481A1579BBB}"/>
              </a:ext>
            </a:extLst>
          </p:cNvPr>
          <p:cNvSpPr txBox="1"/>
          <p:nvPr/>
        </p:nvSpPr>
        <p:spPr>
          <a:xfrm>
            <a:off x="1614656" y="1201141"/>
            <a:ext cx="2865120" cy="36933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Return on Investment                                              </a:t>
            </a:r>
            <a:endParaRPr lang="en-IN"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2FCC386-D6A2-D69E-A4B0-3928DCF80FE9}"/>
              </a:ext>
            </a:extLst>
          </p:cNvPr>
          <p:cNvSpPr txBox="1"/>
          <p:nvPr/>
        </p:nvSpPr>
        <p:spPr>
          <a:xfrm>
            <a:off x="8125655" y="1233780"/>
            <a:ext cx="1820498" cy="323165"/>
          </a:xfrm>
          <a:prstGeom prst="rect">
            <a:avLst/>
          </a:prstGeom>
          <a:noFill/>
        </p:spPr>
        <p:txBody>
          <a:bodyPr wrap="none" rtlCol="0">
            <a:spAutoFit/>
          </a:bodyPr>
          <a:lstStyle/>
          <a:p>
            <a:r>
              <a:rPr lang="en-US" sz="1500" b="1" dirty="0">
                <a:latin typeface="Cambria" panose="02040503050406030204" pitchFamily="18" charset="0"/>
                <a:ea typeface="Cambria" panose="02040503050406030204" pitchFamily="18" charset="0"/>
              </a:rPr>
              <a:t>Amounts in Crores</a:t>
            </a:r>
            <a:endParaRPr lang="en-IN" sz="1500" b="1"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17C3FAEE-85B5-1ED0-BC25-174CA1B03DC0}"/>
              </a:ext>
            </a:extLst>
          </p:cNvPr>
          <p:cNvGraphicFramePr>
            <a:graphicFrameLocks noGrp="1"/>
          </p:cNvGraphicFramePr>
          <p:nvPr>
            <p:extLst>
              <p:ext uri="{D42A27DB-BD31-4B8C-83A1-F6EECF244321}">
                <p14:modId xmlns:p14="http://schemas.microsoft.com/office/powerpoint/2010/main" val="2240540287"/>
              </p:ext>
            </p:extLst>
          </p:nvPr>
        </p:nvGraphicFramePr>
        <p:xfrm>
          <a:off x="1631854" y="3738879"/>
          <a:ext cx="8249921" cy="1634981"/>
        </p:xfrm>
        <a:graphic>
          <a:graphicData uri="http://schemas.openxmlformats.org/drawingml/2006/table">
            <a:tbl>
              <a:tblPr firstRow="1" bandRow="1">
                <a:tableStyleId>{5C22544A-7EE6-4342-B048-85BDC9FD1C3A}</a:tableStyleId>
              </a:tblPr>
              <a:tblGrid>
                <a:gridCol w="1636234">
                  <a:extLst>
                    <a:ext uri="{9D8B030D-6E8A-4147-A177-3AD203B41FA5}">
                      <a16:colId xmlns:a16="http://schemas.microsoft.com/office/drawing/2014/main" val="926580552"/>
                    </a:ext>
                  </a:extLst>
                </a:gridCol>
                <a:gridCol w="1113739">
                  <a:extLst>
                    <a:ext uri="{9D8B030D-6E8A-4147-A177-3AD203B41FA5}">
                      <a16:colId xmlns:a16="http://schemas.microsoft.com/office/drawing/2014/main" val="1858687190"/>
                    </a:ext>
                  </a:extLst>
                </a:gridCol>
                <a:gridCol w="1374987">
                  <a:extLst>
                    <a:ext uri="{9D8B030D-6E8A-4147-A177-3AD203B41FA5}">
                      <a16:colId xmlns:a16="http://schemas.microsoft.com/office/drawing/2014/main" val="839912216"/>
                    </a:ext>
                  </a:extLst>
                </a:gridCol>
                <a:gridCol w="1374987">
                  <a:extLst>
                    <a:ext uri="{9D8B030D-6E8A-4147-A177-3AD203B41FA5}">
                      <a16:colId xmlns:a16="http://schemas.microsoft.com/office/drawing/2014/main" val="4018199320"/>
                    </a:ext>
                  </a:extLst>
                </a:gridCol>
                <a:gridCol w="1374987">
                  <a:extLst>
                    <a:ext uri="{9D8B030D-6E8A-4147-A177-3AD203B41FA5}">
                      <a16:colId xmlns:a16="http://schemas.microsoft.com/office/drawing/2014/main" val="512649418"/>
                    </a:ext>
                  </a:extLst>
                </a:gridCol>
                <a:gridCol w="1374987">
                  <a:extLst>
                    <a:ext uri="{9D8B030D-6E8A-4147-A177-3AD203B41FA5}">
                      <a16:colId xmlns:a16="http://schemas.microsoft.com/office/drawing/2014/main" val="1253856085"/>
                    </a:ext>
                  </a:extLst>
                </a:gridCol>
              </a:tblGrid>
              <a:tr h="267769">
                <a:tc>
                  <a:txBody>
                    <a:bodyPr/>
                    <a:lstStyle/>
                    <a:p>
                      <a:r>
                        <a:rPr lang="en-US" sz="1500" dirty="0">
                          <a:solidFill>
                            <a:schemeClr val="tx1"/>
                          </a:solidFill>
                          <a:latin typeface="Cambria" panose="02040503050406030204" pitchFamily="18" charset="0"/>
                          <a:ea typeface="Cambria" panose="02040503050406030204" pitchFamily="18" charset="0"/>
                        </a:rPr>
                        <a:t>Particulars</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2024-25</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2025-26</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2026-27</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2027-28</a:t>
                      </a:r>
                      <a:endParaRPr lang="en-IN" sz="1500" dirty="0">
                        <a:solidFill>
                          <a:schemeClr val="tx1"/>
                        </a:solidFill>
                        <a:latin typeface="Cambria" panose="02040503050406030204" pitchFamily="18" charset="0"/>
                        <a:ea typeface="Cambria" panose="02040503050406030204" pitchFamily="18" charset="0"/>
                      </a:endParaRPr>
                    </a:p>
                  </a:txBody>
                  <a:tcPr/>
                </a:tc>
                <a:tc>
                  <a:txBody>
                    <a:bodyPr/>
                    <a:lstStyle/>
                    <a:p>
                      <a:r>
                        <a:rPr lang="en-US" sz="1500" dirty="0">
                          <a:solidFill>
                            <a:schemeClr val="tx1"/>
                          </a:solidFill>
                          <a:latin typeface="Cambria" panose="02040503050406030204" pitchFamily="18" charset="0"/>
                          <a:ea typeface="Cambria" panose="02040503050406030204" pitchFamily="18" charset="0"/>
                        </a:rPr>
                        <a:t>2028-29</a:t>
                      </a:r>
                      <a:endParaRPr lang="en-IN" sz="15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349280861"/>
                  </a:ext>
                </a:extLst>
              </a:tr>
              <a:tr h="387841">
                <a:tc>
                  <a:txBody>
                    <a:bodyPr/>
                    <a:lstStyle/>
                    <a:p>
                      <a:pPr algn="l" fontAlgn="b"/>
                      <a:r>
                        <a:rPr lang="en-IN" sz="1500" b="0" i="0" u="none" strike="noStrike">
                          <a:solidFill>
                            <a:srgbClr val="000000"/>
                          </a:solidFill>
                          <a:effectLst/>
                          <a:latin typeface="Cambria" panose="02040503050406030204" pitchFamily="18" charset="0"/>
                          <a:ea typeface="Cambria" panose="02040503050406030204" pitchFamily="18" charset="0"/>
                        </a:rPr>
                        <a:t>Net Assets</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0.92 </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1.01 </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1.22 </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1.36 </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1.70 </a:t>
                      </a:r>
                    </a:p>
                  </a:txBody>
                  <a:tcPr marL="6350" marR="6350" marT="6350" marB="0" anchor="b"/>
                </a:tc>
                <a:extLst>
                  <a:ext uri="{0D108BD9-81ED-4DB2-BD59-A6C34878D82A}">
                    <a16:rowId xmlns:a16="http://schemas.microsoft.com/office/drawing/2014/main" val="2909038233"/>
                  </a:ext>
                </a:extLst>
              </a:tr>
              <a:tr h="387841">
                <a:tc>
                  <a:txBody>
                    <a:bodyPr/>
                    <a:lstStyle/>
                    <a:p>
                      <a:pPr algn="l" fontAlgn="b"/>
                      <a:r>
                        <a:rPr lang="en-IN" sz="1500" b="0" i="0" u="none" strike="noStrike">
                          <a:solidFill>
                            <a:srgbClr val="000000"/>
                          </a:solidFill>
                          <a:effectLst/>
                          <a:latin typeface="Cambria" panose="02040503050406030204" pitchFamily="18" charset="0"/>
                          <a:ea typeface="Cambria" panose="02040503050406030204" pitchFamily="18" charset="0"/>
                        </a:rPr>
                        <a:t>Current Liabilities</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0.04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0.04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0.04 </a:t>
                      </a:r>
                    </a:p>
                  </a:txBody>
                  <a:tcPr marL="6350" marR="6350" marT="6350" marB="0" anchor="b"/>
                </a:tc>
                <a:tc>
                  <a:txBody>
                    <a:bodyPr/>
                    <a:lstStyle/>
                    <a:p>
                      <a:pPr algn="r" fontAlgn="b"/>
                      <a:r>
                        <a:rPr lang="en-IN" sz="1500" b="0" i="0" u="none" strike="noStrike">
                          <a:solidFill>
                            <a:srgbClr val="000000"/>
                          </a:solidFill>
                          <a:effectLst/>
                          <a:latin typeface="Cambria" panose="02040503050406030204" pitchFamily="18" charset="0"/>
                          <a:ea typeface="Cambria" panose="02040503050406030204" pitchFamily="18" charset="0"/>
                        </a:rPr>
                        <a:t>                    0.05 </a:t>
                      </a:r>
                    </a:p>
                  </a:txBody>
                  <a:tcPr marL="6350" marR="6350" marT="6350" marB="0" anchor="b"/>
                </a:tc>
                <a:tc>
                  <a:txBody>
                    <a:bodyPr/>
                    <a:lstStyle/>
                    <a:p>
                      <a:pPr algn="r" fontAlgn="b"/>
                      <a:r>
                        <a:rPr lang="en-IN" sz="1500" b="0" i="0" u="none" strike="noStrike" dirty="0">
                          <a:solidFill>
                            <a:srgbClr val="000000"/>
                          </a:solidFill>
                          <a:effectLst/>
                          <a:latin typeface="Cambria" panose="02040503050406030204" pitchFamily="18" charset="0"/>
                          <a:ea typeface="Cambria" panose="02040503050406030204" pitchFamily="18" charset="0"/>
                        </a:rPr>
                        <a:t>                    0.05 </a:t>
                      </a:r>
                    </a:p>
                  </a:txBody>
                  <a:tcPr marL="6350" marR="6350" marT="6350" marB="0" anchor="b"/>
                </a:tc>
                <a:extLst>
                  <a:ext uri="{0D108BD9-81ED-4DB2-BD59-A6C34878D82A}">
                    <a16:rowId xmlns:a16="http://schemas.microsoft.com/office/drawing/2014/main" val="3397711473"/>
                  </a:ext>
                </a:extLst>
              </a:tr>
              <a:tr h="387841">
                <a:tc>
                  <a:txBody>
                    <a:bodyPr/>
                    <a:lstStyle/>
                    <a:p>
                      <a:pPr algn="l" fontAlgn="b"/>
                      <a:r>
                        <a:rPr lang="en-IN" sz="1500" b="1" i="0" u="none" strike="noStrike">
                          <a:solidFill>
                            <a:srgbClr val="000000"/>
                          </a:solidFill>
                          <a:effectLst/>
                          <a:latin typeface="Cambria" panose="02040503050406030204" pitchFamily="18" charset="0"/>
                          <a:ea typeface="Cambria" panose="02040503050406030204" pitchFamily="18" charset="0"/>
                        </a:rPr>
                        <a:t>Liquidity ratio</a:t>
                      </a:r>
                    </a:p>
                  </a:txBody>
                  <a:tcPr marL="6350" marR="6350" marT="6350" marB="0" anchor="b"/>
                </a:tc>
                <a:tc>
                  <a:txBody>
                    <a:bodyPr/>
                    <a:lstStyle/>
                    <a:p>
                      <a:pPr algn="r" fontAlgn="b"/>
                      <a:r>
                        <a:rPr lang="en-IN" sz="1500" b="1" i="0" u="none" strike="noStrike" dirty="0">
                          <a:solidFill>
                            <a:srgbClr val="000000"/>
                          </a:solidFill>
                          <a:effectLst/>
                          <a:latin typeface="Cambria" panose="02040503050406030204" pitchFamily="18" charset="0"/>
                          <a:ea typeface="Cambria" panose="02040503050406030204" pitchFamily="18" charset="0"/>
                        </a:rPr>
                        <a:t>23.49</a:t>
                      </a:r>
                    </a:p>
                  </a:txBody>
                  <a:tcPr marL="6350" marR="6350" marT="6350" marB="0" anchor="b"/>
                </a:tc>
                <a:tc>
                  <a:txBody>
                    <a:bodyPr/>
                    <a:lstStyle/>
                    <a:p>
                      <a:pPr algn="r" fontAlgn="b"/>
                      <a:r>
                        <a:rPr lang="en-IN" sz="1500" b="1" i="0" u="none" strike="noStrike">
                          <a:solidFill>
                            <a:srgbClr val="000000"/>
                          </a:solidFill>
                          <a:effectLst/>
                          <a:latin typeface="Cambria" panose="02040503050406030204" pitchFamily="18" charset="0"/>
                          <a:ea typeface="Cambria" panose="02040503050406030204" pitchFamily="18" charset="0"/>
                        </a:rPr>
                        <a:t>24.30</a:t>
                      </a:r>
                    </a:p>
                  </a:txBody>
                  <a:tcPr marL="6350" marR="6350" marT="6350" marB="0" anchor="b"/>
                </a:tc>
                <a:tc>
                  <a:txBody>
                    <a:bodyPr/>
                    <a:lstStyle/>
                    <a:p>
                      <a:pPr algn="r" fontAlgn="b"/>
                      <a:r>
                        <a:rPr lang="en-IN" sz="1500" b="1" i="0" u="none" strike="noStrike">
                          <a:solidFill>
                            <a:srgbClr val="000000"/>
                          </a:solidFill>
                          <a:effectLst/>
                          <a:latin typeface="Cambria" panose="02040503050406030204" pitchFamily="18" charset="0"/>
                          <a:ea typeface="Cambria" panose="02040503050406030204" pitchFamily="18" charset="0"/>
                        </a:rPr>
                        <a:t>27.82</a:t>
                      </a:r>
                    </a:p>
                  </a:txBody>
                  <a:tcPr marL="6350" marR="6350" marT="6350" marB="0" anchor="b"/>
                </a:tc>
                <a:tc>
                  <a:txBody>
                    <a:bodyPr/>
                    <a:lstStyle/>
                    <a:p>
                      <a:pPr algn="r" fontAlgn="b"/>
                      <a:r>
                        <a:rPr lang="en-IN" sz="1500" b="1" i="0" u="none" strike="noStrike">
                          <a:solidFill>
                            <a:srgbClr val="000000"/>
                          </a:solidFill>
                          <a:effectLst/>
                          <a:latin typeface="Cambria" panose="02040503050406030204" pitchFamily="18" charset="0"/>
                          <a:ea typeface="Cambria" panose="02040503050406030204" pitchFamily="18" charset="0"/>
                        </a:rPr>
                        <a:t>29.34</a:t>
                      </a:r>
                    </a:p>
                  </a:txBody>
                  <a:tcPr marL="6350" marR="6350" marT="6350" marB="0" anchor="b"/>
                </a:tc>
                <a:tc>
                  <a:txBody>
                    <a:bodyPr/>
                    <a:lstStyle/>
                    <a:p>
                      <a:pPr algn="r" fontAlgn="b"/>
                      <a:r>
                        <a:rPr lang="en-IN" sz="1500" b="1" i="0" u="none" strike="noStrike" dirty="0">
                          <a:solidFill>
                            <a:srgbClr val="000000"/>
                          </a:solidFill>
                          <a:effectLst/>
                          <a:latin typeface="Cambria" panose="02040503050406030204" pitchFamily="18" charset="0"/>
                          <a:ea typeface="Cambria" panose="02040503050406030204" pitchFamily="18" charset="0"/>
                        </a:rPr>
                        <a:t>34.88</a:t>
                      </a:r>
                    </a:p>
                  </a:txBody>
                  <a:tcPr marL="6350" marR="6350" marT="6350" marB="0" anchor="b"/>
                </a:tc>
                <a:extLst>
                  <a:ext uri="{0D108BD9-81ED-4DB2-BD59-A6C34878D82A}">
                    <a16:rowId xmlns:a16="http://schemas.microsoft.com/office/drawing/2014/main" val="1416425361"/>
                  </a:ext>
                </a:extLst>
              </a:tr>
            </a:tbl>
          </a:graphicData>
        </a:graphic>
      </p:graphicFrame>
      <p:sp>
        <p:nvSpPr>
          <p:cNvPr id="10" name="TextBox 9">
            <a:extLst>
              <a:ext uri="{FF2B5EF4-FFF2-40B4-BE49-F238E27FC236}">
                <a16:creationId xmlns:a16="http://schemas.microsoft.com/office/drawing/2014/main" id="{A05C8644-503C-9D5D-59FC-60FEF8E81C47}"/>
              </a:ext>
            </a:extLst>
          </p:cNvPr>
          <p:cNvSpPr txBox="1"/>
          <p:nvPr/>
        </p:nvSpPr>
        <p:spPr>
          <a:xfrm>
            <a:off x="1567354" y="3385098"/>
            <a:ext cx="1934741" cy="36933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Liquidity Ratio</a:t>
            </a:r>
            <a:endParaRPr lang="en-IN"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1E6BE16-9EEC-B72C-52DB-B88E0CED33B8}"/>
              </a:ext>
            </a:extLst>
          </p:cNvPr>
          <p:cNvSpPr txBox="1"/>
          <p:nvPr/>
        </p:nvSpPr>
        <p:spPr>
          <a:xfrm>
            <a:off x="8109727" y="3466324"/>
            <a:ext cx="1820498" cy="323165"/>
          </a:xfrm>
          <a:prstGeom prst="rect">
            <a:avLst/>
          </a:prstGeom>
          <a:noFill/>
        </p:spPr>
        <p:txBody>
          <a:bodyPr wrap="none" rtlCol="0">
            <a:spAutoFit/>
          </a:bodyPr>
          <a:lstStyle/>
          <a:p>
            <a:r>
              <a:rPr lang="en-US" sz="1500" b="1" dirty="0">
                <a:latin typeface="Cambria" panose="02040503050406030204" pitchFamily="18" charset="0"/>
                <a:ea typeface="Cambria" panose="02040503050406030204" pitchFamily="18" charset="0"/>
              </a:rPr>
              <a:t>Amounts in Crores</a:t>
            </a:r>
            <a:endParaRPr lang="en-IN" sz="1500" b="1" dirty="0">
              <a:latin typeface="Cambria" panose="02040503050406030204" pitchFamily="18" charset="0"/>
              <a:ea typeface="Cambria" panose="02040503050406030204" pitchFamily="18" charset="0"/>
            </a:endParaRPr>
          </a:p>
        </p:txBody>
      </p:sp>
      <p:pic>
        <p:nvPicPr>
          <p:cNvPr id="6" name="Picture 5" descr="Arshi Clinic">
            <a:hlinkClick r:id="rId2"/>
            <a:extLst>
              <a:ext uri="{FF2B5EF4-FFF2-40B4-BE49-F238E27FC236}">
                <a16:creationId xmlns:a16="http://schemas.microsoft.com/office/drawing/2014/main" id="{FF531D2C-A44D-0F24-CD3A-5406DD880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993E394-18A6-11C8-40D6-214CF50C118D}"/>
              </a:ext>
            </a:extLst>
          </p:cNvPr>
          <p:cNvSpPr/>
          <p:nvPr/>
        </p:nvSpPr>
        <p:spPr>
          <a:xfrm>
            <a:off x="8792309" y="4355408"/>
            <a:ext cx="3193366" cy="2179164"/>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A47AF07-230F-7A0A-ABA0-C796F9D5F441}"/>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8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5254-B594-48B5-8EAD-FCA5C6CD64DC}"/>
              </a:ext>
            </a:extLst>
          </p:cNvPr>
          <p:cNvSpPr>
            <a:spLocks noGrp="1"/>
          </p:cNvSpPr>
          <p:nvPr>
            <p:ph type="title"/>
          </p:nvPr>
        </p:nvSpPr>
        <p:spPr>
          <a:xfrm>
            <a:off x="1484311" y="685800"/>
            <a:ext cx="10018713" cy="752475"/>
          </a:xfrm>
        </p:spPr>
        <p:txBody>
          <a:bodyPr>
            <a:normAutofit/>
          </a:bodyPr>
          <a:lstStyle/>
          <a:p>
            <a:r>
              <a:rPr lang="en-IN" sz="3300" b="1" u="sng" dirty="0">
                <a:latin typeface="Cambria" panose="02040503050406030204" pitchFamily="18" charset="0"/>
                <a:ea typeface="Cambria" panose="02040503050406030204" pitchFamily="18" charset="0"/>
              </a:rPr>
              <a:t>Operational Analysis</a:t>
            </a:r>
            <a:r>
              <a:rPr lang="en-US" sz="3300" b="1" u="sng" dirty="0">
                <a:latin typeface="Cambria" panose="02040503050406030204" pitchFamily="18" charset="0"/>
                <a:ea typeface="Cambria" panose="02040503050406030204" pitchFamily="18" charset="0"/>
              </a:rPr>
              <a:t> </a:t>
            </a:r>
            <a:endParaRPr lang="en-IN" sz="3300" b="1" u="sng"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98076642-D8D0-4CC6-8541-8001E0097737}"/>
              </a:ext>
            </a:extLst>
          </p:cNvPr>
          <p:cNvSpPr>
            <a:spLocks noGrp="1"/>
          </p:cNvSpPr>
          <p:nvPr>
            <p:ph idx="1"/>
          </p:nvPr>
        </p:nvSpPr>
        <p:spPr>
          <a:xfrm>
            <a:off x="1484311" y="1981068"/>
            <a:ext cx="7068846" cy="2621412"/>
          </a:xfrm>
        </p:spPr>
        <p:txBody>
          <a:bodyPr>
            <a:normAutofit/>
          </a:bodyPr>
          <a:lstStyle/>
          <a:p>
            <a:pPr algn="just"/>
            <a:r>
              <a:rPr lang="en-US" sz="2000" dirty="0">
                <a:latin typeface="Cambria" panose="02040503050406030204" pitchFamily="18" charset="0"/>
                <a:ea typeface="Cambria" panose="02040503050406030204" pitchFamily="18" charset="0"/>
              </a:rPr>
              <a:t>The organization boasts a team of 10 highly skilled  Medical Professional and extensively trained dermatologists.</a:t>
            </a:r>
          </a:p>
          <a:p>
            <a:pPr algn="just"/>
            <a:r>
              <a:rPr lang="en-US" sz="2000" dirty="0">
                <a:latin typeface="Cambria" panose="02040503050406030204" pitchFamily="18" charset="0"/>
                <a:ea typeface="Cambria" panose="02040503050406030204" pitchFamily="18" charset="0"/>
              </a:rPr>
              <a:t>In addition to our medical professionals, each branch is supported by a dedicated team of three auxiliary  22 staff members</a:t>
            </a:r>
          </a:p>
          <a:p>
            <a:pPr algn="just"/>
            <a:r>
              <a:rPr lang="en-US" sz="2000" dirty="0">
                <a:latin typeface="Cambria" panose="02040503050406030204" pitchFamily="18" charset="0"/>
                <a:ea typeface="Cambria" panose="02040503050406030204" pitchFamily="18" charset="0"/>
                <a:cs typeface="Calibri" panose="020F0502020204030204" pitchFamily="34" charset="0"/>
              </a:rPr>
              <a:t>Arshi has affiliated sister companies, namely</a:t>
            </a:r>
            <a:r>
              <a:rPr lang="en-US" sz="2000" dirty="0">
                <a:latin typeface="Calibri" panose="020F0502020204030204" pitchFamily="34" charset="0"/>
                <a:cs typeface="Calibri" panose="020F0502020204030204" pitchFamily="34" charset="0"/>
              </a:rPr>
              <a:t>...</a:t>
            </a:r>
          </a:p>
          <a:p>
            <a:pPr marL="0" indent="0" algn="just">
              <a:buNone/>
            </a:pPr>
            <a:endParaRPr lang="en-US" sz="2000" dirty="0"/>
          </a:p>
          <a:p>
            <a:pPr algn="just"/>
            <a:endParaRPr lang="en-IN" sz="2000" dirty="0"/>
          </a:p>
        </p:txBody>
      </p:sp>
      <p:sp>
        <p:nvSpPr>
          <p:cNvPr id="15" name="Oval 14">
            <a:extLst>
              <a:ext uri="{FF2B5EF4-FFF2-40B4-BE49-F238E27FC236}">
                <a16:creationId xmlns:a16="http://schemas.microsoft.com/office/drawing/2014/main" id="{7C6B65DB-924F-3E6D-1892-17920279E84F}"/>
              </a:ext>
            </a:extLst>
          </p:cNvPr>
          <p:cNvSpPr/>
          <p:nvPr/>
        </p:nvSpPr>
        <p:spPr>
          <a:xfrm>
            <a:off x="6553200" y="3949317"/>
            <a:ext cx="2428240" cy="92456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500" b="1" i="1" dirty="0" err="1">
                <a:latin typeface="Cambria" panose="02040503050406030204" pitchFamily="18" charset="0"/>
                <a:ea typeface="Cambria" panose="02040503050406030204" pitchFamily="18" charset="0"/>
              </a:rPr>
              <a:t>Dermacure</a:t>
            </a:r>
            <a:r>
              <a:rPr lang="en-IN" sz="1500" b="1" i="1" dirty="0">
                <a:latin typeface="Cambria" panose="02040503050406030204" pitchFamily="18" charset="0"/>
                <a:ea typeface="Cambria" panose="02040503050406030204" pitchFamily="18" charset="0"/>
              </a:rPr>
              <a:t> Pharmaceuticals Private limited</a:t>
            </a:r>
          </a:p>
        </p:txBody>
      </p:sp>
      <p:sp>
        <p:nvSpPr>
          <p:cNvPr id="16" name="Oval 15">
            <a:extLst>
              <a:ext uri="{FF2B5EF4-FFF2-40B4-BE49-F238E27FC236}">
                <a16:creationId xmlns:a16="http://schemas.microsoft.com/office/drawing/2014/main" id="{A6640EFE-A870-0070-5DDD-C265D987B803}"/>
              </a:ext>
            </a:extLst>
          </p:cNvPr>
          <p:cNvSpPr/>
          <p:nvPr/>
        </p:nvSpPr>
        <p:spPr>
          <a:xfrm>
            <a:off x="6624320" y="5369560"/>
            <a:ext cx="2204720" cy="92456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b="1" i="1" dirty="0">
                <a:latin typeface="Cambria" panose="02040503050406030204" pitchFamily="18" charset="0"/>
                <a:ea typeface="Cambria" panose="02040503050406030204" pitchFamily="18" charset="0"/>
              </a:rPr>
              <a:t>Calin Soft health Care private Limited</a:t>
            </a:r>
            <a:endParaRPr lang="en-IN" sz="1500" b="1" i="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874E982-40C3-7CBA-EDDA-D21C702206AE}"/>
              </a:ext>
            </a:extLst>
          </p:cNvPr>
          <p:cNvSpPr/>
          <p:nvPr/>
        </p:nvSpPr>
        <p:spPr>
          <a:xfrm>
            <a:off x="2275840" y="4682993"/>
            <a:ext cx="2296160" cy="92456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i="1" dirty="0">
                <a:solidFill>
                  <a:schemeClr val="tx1"/>
                </a:solidFill>
                <a:latin typeface="Cambria" panose="02040503050406030204" pitchFamily="18" charset="0"/>
                <a:ea typeface="Cambria" panose="02040503050406030204" pitchFamily="18" charset="0"/>
              </a:rPr>
              <a:t>ARSHI</a:t>
            </a:r>
            <a:r>
              <a:rPr lang="en-US" sz="2000" i="1" dirty="0">
                <a:solidFill>
                  <a:schemeClr val="tx1"/>
                </a:solidFill>
                <a:latin typeface="Cambria" panose="02040503050406030204" pitchFamily="18" charset="0"/>
                <a:ea typeface="Cambria" panose="02040503050406030204" pitchFamily="18" charset="0"/>
              </a:rPr>
              <a:t> </a:t>
            </a:r>
            <a:endParaRPr lang="en-IN" sz="2000" i="1" dirty="0">
              <a:solidFill>
                <a:schemeClr val="tx1"/>
              </a:solidFill>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40BA7961-F05D-CCD7-CFFD-E9F04BDA881A}"/>
              </a:ext>
            </a:extLst>
          </p:cNvPr>
          <p:cNvCxnSpPr>
            <a:cxnSpLocks/>
          </p:cNvCxnSpPr>
          <p:nvPr/>
        </p:nvCxnSpPr>
        <p:spPr>
          <a:xfrm flipV="1">
            <a:off x="4632960" y="4531360"/>
            <a:ext cx="1849120" cy="613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72D3049-4815-BADA-A3BB-A0CE4B9D7161}"/>
              </a:ext>
            </a:extLst>
          </p:cNvPr>
          <p:cNvCxnSpPr>
            <a:cxnSpLocks/>
          </p:cNvCxnSpPr>
          <p:nvPr/>
        </p:nvCxnSpPr>
        <p:spPr>
          <a:xfrm>
            <a:off x="4643120" y="5145273"/>
            <a:ext cx="1910080" cy="686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D019A21-2184-562D-6B1E-CDBED6A2D09B}"/>
              </a:ext>
            </a:extLst>
          </p:cNvPr>
          <p:cNvSpPr txBox="1"/>
          <p:nvPr/>
        </p:nvSpPr>
        <p:spPr>
          <a:xfrm>
            <a:off x="5527040" y="6380480"/>
            <a:ext cx="4464364" cy="323165"/>
          </a:xfrm>
          <a:prstGeom prst="rect">
            <a:avLst/>
          </a:prstGeom>
          <a:noFill/>
        </p:spPr>
        <p:txBody>
          <a:bodyPr wrap="none" rtlCol="0">
            <a:spAutoFit/>
          </a:bodyPr>
          <a:lstStyle/>
          <a:p>
            <a:r>
              <a:rPr lang="en-US" sz="1500" i="1" dirty="0">
                <a:latin typeface="Cambria" panose="02040503050406030204" pitchFamily="18" charset="0"/>
                <a:ea typeface="Cambria" panose="02040503050406030204" pitchFamily="18" charset="0"/>
              </a:rPr>
              <a:t>US based company having branch office in Hyderabad</a:t>
            </a:r>
            <a:endParaRPr lang="en-IN" sz="1500" i="1" dirty="0">
              <a:latin typeface="Cambria" panose="02040503050406030204" pitchFamily="18" charset="0"/>
              <a:ea typeface="Cambria" panose="02040503050406030204" pitchFamily="18" charset="0"/>
            </a:endParaRPr>
          </a:p>
        </p:txBody>
      </p:sp>
      <p:pic>
        <p:nvPicPr>
          <p:cNvPr id="29" name="Picture 28">
            <a:extLst>
              <a:ext uri="{FF2B5EF4-FFF2-40B4-BE49-F238E27FC236}">
                <a16:creationId xmlns:a16="http://schemas.microsoft.com/office/drawing/2014/main" id="{ABC26D4F-3662-43D4-558B-BB4D1418C0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45597" y="4116124"/>
            <a:ext cx="2508569" cy="458918"/>
          </a:xfrm>
          <a:prstGeom prst="rect">
            <a:avLst/>
          </a:prstGeom>
        </p:spPr>
      </p:pic>
      <p:pic>
        <p:nvPicPr>
          <p:cNvPr id="5" name="Picture 4">
            <a:extLst>
              <a:ext uri="{FF2B5EF4-FFF2-40B4-BE49-F238E27FC236}">
                <a16:creationId xmlns:a16="http://schemas.microsoft.com/office/drawing/2014/main" id="{DC66E483-47D1-4CCA-E27D-90A443CB01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18200" y="5389323"/>
            <a:ext cx="2163365" cy="752475"/>
          </a:xfrm>
          <a:prstGeom prst="rect">
            <a:avLst/>
          </a:prstGeom>
        </p:spPr>
      </p:pic>
      <p:pic>
        <p:nvPicPr>
          <p:cNvPr id="6" name="Picture 5" descr="Arshi Clinic">
            <a:hlinkClick r:id="rId4"/>
            <a:extLst>
              <a:ext uri="{FF2B5EF4-FFF2-40B4-BE49-F238E27FC236}">
                <a16:creationId xmlns:a16="http://schemas.microsoft.com/office/drawing/2014/main" id="{006DE247-8BA0-35A4-EBDE-6D284600B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613E3AA-C86F-A15C-4139-A1FF4C4343A2}"/>
              </a:ext>
            </a:extLst>
          </p:cNvPr>
          <p:cNvSpPr/>
          <p:nvPr/>
        </p:nvSpPr>
        <p:spPr>
          <a:xfrm>
            <a:off x="8693834" y="1676957"/>
            <a:ext cx="3221501" cy="2033678"/>
          </a:xfrm>
          <a:prstGeom prst="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1AEBF08-0D35-F5B8-D018-C16174A05E26}"/>
              </a:ext>
            </a:extLst>
          </p:cNvPr>
          <p:cNvSpPr/>
          <p:nvPr/>
        </p:nvSpPr>
        <p:spPr>
          <a:xfrm>
            <a:off x="3123080" y="267286"/>
            <a:ext cx="121207" cy="124887"/>
          </a:xfrm>
          <a:prstGeom prst="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5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71F02-B6E4-59A3-2419-AD82BEA53ED5}"/>
              </a:ext>
            </a:extLst>
          </p:cNvPr>
          <p:cNvSpPr>
            <a:spLocks noGrp="1"/>
          </p:cNvSpPr>
          <p:nvPr>
            <p:ph idx="1"/>
          </p:nvPr>
        </p:nvSpPr>
        <p:spPr>
          <a:xfrm>
            <a:off x="1484310" y="828675"/>
            <a:ext cx="10018713" cy="4962525"/>
          </a:xfrm>
        </p:spPr>
        <p:txBody>
          <a:bodyPr>
            <a:noAutofit/>
          </a:bodyPr>
          <a:lstStyle/>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Arshi is the holder of patent rights for 47 products, as outlined in</a:t>
            </a:r>
          </a:p>
          <a:p>
            <a:pPr marL="0" indent="0">
              <a:buNone/>
            </a:pPr>
            <a:r>
              <a:rPr lang="en-US" sz="2000" b="1" dirty="0">
                <a:latin typeface="Calibri" panose="020F0502020204030204" pitchFamily="34" charset="0"/>
                <a:cs typeface="Calibri" panose="020F0502020204030204" pitchFamily="34" charset="0"/>
              </a:rPr>
              <a:t>     Annexure-1.</a:t>
            </a:r>
          </a:p>
          <a:p>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2" name="Picture 1" descr="Arshi Clinic">
            <a:hlinkClick r:id="rId2"/>
            <a:extLst>
              <a:ext uri="{FF2B5EF4-FFF2-40B4-BE49-F238E27FC236}">
                <a16:creationId xmlns:a16="http://schemas.microsoft.com/office/drawing/2014/main" id="{6CDBAFD9-5BC7-78DD-449D-856ECAB54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1B589C1-240E-A31A-9FCF-4CFEC0D95DF3}"/>
              </a:ext>
            </a:extLst>
          </p:cNvPr>
          <p:cNvSpPr/>
          <p:nvPr/>
        </p:nvSpPr>
        <p:spPr>
          <a:xfrm>
            <a:off x="3244287" y="1885069"/>
            <a:ext cx="6912587" cy="4586067"/>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1CF325-CBBA-38B4-3BFD-8BC117F042E0}"/>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85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593D-0675-A777-C23A-86E1D0842E9E}"/>
              </a:ext>
            </a:extLst>
          </p:cNvPr>
          <p:cNvSpPr>
            <a:spLocks noGrp="1"/>
          </p:cNvSpPr>
          <p:nvPr>
            <p:ph type="title"/>
          </p:nvPr>
        </p:nvSpPr>
        <p:spPr>
          <a:xfrm>
            <a:off x="1484311" y="685800"/>
            <a:ext cx="10018713" cy="600075"/>
          </a:xfrm>
        </p:spPr>
        <p:txBody>
          <a:bodyPr>
            <a:noAutofit/>
          </a:bodyPr>
          <a:lstStyle/>
          <a:p>
            <a:r>
              <a:rPr lang="en-IN" sz="3500" b="1" u="sng" dirty="0">
                <a:latin typeface="Cambria" panose="02040503050406030204" pitchFamily="18" charset="0"/>
                <a:ea typeface="Cambria" panose="02040503050406030204" pitchFamily="18" charset="0"/>
              </a:rPr>
              <a:t>Customer Visit Analysis</a:t>
            </a:r>
          </a:p>
        </p:txBody>
      </p:sp>
      <p:sp>
        <p:nvSpPr>
          <p:cNvPr id="3" name="Content Placeholder 2">
            <a:extLst>
              <a:ext uri="{FF2B5EF4-FFF2-40B4-BE49-F238E27FC236}">
                <a16:creationId xmlns:a16="http://schemas.microsoft.com/office/drawing/2014/main" id="{6B9914E1-34EB-8B38-1161-8904B87FF9FC}"/>
              </a:ext>
            </a:extLst>
          </p:cNvPr>
          <p:cNvSpPr>
            <a:spLocks noGrp="1"/>
          </p:cNvSpPr>
          <p:nvPr>
            <p:ph idx="1"/>
          </p:nvPr>
        </p:nvSpPr>
        <p:spPr>
          <a:xfrm>
            <a:off x="1484310" y="1457325"/>
            <a:ext cx="10018713" cy="4333875"/>
          </a:xfrm>
        </p:spPr>
        <p:txBody>
          <a:bodyPr/>
          <a:lstStyle/>
          <a:p>
            <a:pPr marL="0" indent="0">
              <a:buNone/>
            </a:pPr>
            <a:r>
              <a:rPr lang="en-US" b="1" dirty="0">
                <a:latin typeface="Calibri" panose="020F0502020204030204" pitchFamily="34" charset="0"/>
                <a:cs typeface="Calibri" panose="020F0502020204030204" pitchFamily="34" charset="0"/>
              </a:rPr>
              <a:t> Customer visit analysis </a:t>
            </a:r>
            <a:r>
              <a:rPr lang="en-US" dirty="0">
                <a:latin typeface="Calibri" panose="020F0502020204030204" pitchFamily="34" charset="0"/>
                <a:cs typeface="Calibri" panose="020F0502020204030204" pitchFamily="34" charset="0"/>
              </a:rPr>
              <a:t>(on month basis)</a:t>
            </a:r>
          </a:p>
          <a:p>
            <a:r>
              <a:rPr lang="en-US" dirty="0">
                <a:latin typeface="Calibri" panose="020F0502020204030204" pitchFamily="34" charset="0"/>
                <a:cs typeface="Calibri" panose="020F0502020204030204" pitchFamily="34" charset="0"/>
              </a:rPr>
              <a:t>Gachibowli branch:  300-350 customers</a:t>
            </a:r>
          </a:p>
          <a:p>
            <a:r>
              <a:rPr lang="en-IN" dirty="0" err="1">
                <a:latin typeface="Calibri" panose="020F0502020204030204" pitchFamily="34" charset="0"/>
                <a:cs typeface="Calibri" panose="020F0502020204030204" pitchFamily="34" charset="0"/>
              </a:rPr>
              <a:t>Madeenaguda</a:t>
            </a:r>
            <a:r>
              <a:rPr lang="en-US" dirty="0">
                <a:latin typeface="Calibri" panose="020F0502020204030204" pitchFamily="34" charset="0"/>
                <a:cs typeface="Calibri" panose="020F0502020204030204" pitchFamily="34" charset="0"/>
              </a:rPr>
              <a:t> branch: 150 -175 customers</a:t>
            </a:r>
          </a:p>
          <a:p>
            <a:r>
              <a:rPr lang="en-US" dirty="0">
                <a:latin typeface="Calibri" panose="020F0502020204030204" pitchFamily="34" charset="0"/>
                <a:cs typeface="Calibri" panose="020F0502020204030204" pitchFamily="34" charset="0"/>
              </a:rPr>
              <a:t>Hitech city branch: 125-175 customers</a:t>
            </a:r>
          </a:p>
          <a:p>
            <a:r>
              <a:rPr lang="en-US" dirty="0">
                <a:latin typeface="Calibri" panose="020F0502020204030204" pitchFamily="34" charset="0"/>
                <a:cs typeface="Calibri" panose="020F0502020204030204" pitchFamily="34" charset="0"/>
              </a:rPr>
              <a:t>Banjara hills branch: 100-140 customers</a:t>
            </a:r>
          </a:p>
          <a:p>
            <a:endParaRPr lang="en-IN" dirty="0"/>
          </a:p>
        </p:txBody>
      </p:sp>
      <p:graphicFrame>
        <p:nvGraphicFramePr>
          <p:cNvPr id="8" name="Chart 7">
            <a:extLst>
              <a:ext uri="{FF2B5EF4-FFF2-40B4-BE49-F238E27FC236}">
                <a16:creationId xmlns:a16="http://schemas.microsoft.com/office/drawing/2014/main" id="{592E8196-2A23-B26D-518D-183D44FD180C}"/>
              </a:ext>
            </a:extLst>
          </p:cNvPr>
          <p:cNvGraphicFramePr/>
          <p:nvPr>
            <p:extLst>
              <p:ext uri="{D42A27DB-BD31-4B8C-83A1-F6EECF244321}">
                <p14:modId xmlns:p14="http://schemas.microsoft.com/office/powerpoint/2010/main" val="3726686042"/>
              </p:ext>
            </p:extLst>
          </p:nvPr>
        </p:nvGraphicFramePr>
        <p:xfrm>
          <a:off x="7443019" y="2163096"/>
          <a:ext cx="4801422" cy="3628103"/>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descr="Arshi Clinic">
            <a:hlinkClick r:id="rId3"/>
            <a:extLst>
              <a:ext uri="{FF2B5EF4-FFF2-40B4-BE49-F238E27FC236}">
                <a16:creationId xmlns:a16="http://schemas.microsoft.com/office/drawing/2014/main" id="{321C76BB-A777-012A-1472-94B16B15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1D2CED-7E07-3DAD-005A-7BAE78EEC3D8}"/>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6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D857F-FD4C-BAC2-DE85-103FFAE9A9F0}"/>
              </a:ext>
            </a:extLst>
          </p:cNvPr>
          <p:cNvSpPr>
            <a:spLocks noGrp="1"/>
          </p:cNvSpPr>
          <p:nvPr>
            <p:ph idx="1"/>
          </p:nvPr>
        </p:nvSpPr>
        <p:spPr>
          <a:xfrm>
            <a:off x="1484310" y="1877961"/>
            <a:ext cx="5575251" cy="3913240"/>
          </a:xfrm>
        </p:spPr>
        <p:txBody>
          <a:bodyPr>
            <a:noAutofit/>
          </a:bodyPr>
          <a:lstStyle/>
          <a:p>
            <a:endParaRPr lang="en-US" sz="2200" dirty="0">
              <a:latin typeface="Cambria" panose="02040503050406030204" pitchFamily="18" charset="0"/>
              <a:ea typeface="Cambria" panose="02040503050406030204" pitchFamily="18" charset="0"/>
              <a:cs typeface="Calibri" panose="020F0502020204030204" pitchFamily="34" charset="0"/>
            </a:endParaRPr>
          </a:p>
          <a:p>
            <a:r>
              <a:rPr lang="en-US" sz="2200" dirty="0">
                <a:latin typeface="Cambria" panose="02040503050406030204" pitchFamily="18" charset="0"/>
                <a:ea typeface="Cambria" panose="02040503050406030204" pitchFamily="18" charset="0"/>
                <a:cs typeface="Calibri" panose="020F0502020204030204" pitchFamily="34" charset="0"/>
              </a:rPr>
              <a:t>Arshi is currently involved in offering the following services:</a:t>
            </a:r>
          </a:p>
          <a:p>
            <a:pPr marL="0" indent="0">
              <a:buNone/>
            </a:pPr>
            <a:r>
              <a:rPr lang="en-US" sz="2200" dirty="0">
                <a:latin typeface="Cambria" panose="02040503050406030204" pitchFamily="18" charset="0"/>
                <a:ea typeface="Cambria" panose="02040503050406030204" pitchFamily="18" charset="0"/>
                <a:cs typeface="Calibri" panose="020F0502020204030204" pitchFamily="34" charset="0"/>
              </a:rPr>
              <a:t>      1. Skin Treatment</a:t>
            </a:r>
          </a:p>
          <a:p>
            <a:pPr marL="0" indent="0">
              <a:buNone/>
            </a:pPr>
            <a:r>
              <a:rPr lang="en-US" sz="2200" dirty="0">
                <a:latin typeface="Cambria" panose="02040503050406030204" pitchFamily="18" charset="0"/>
                <a:ea typeface="Cambria" panose="02040503050406030204" pitchFamily="18" charset="0"/>
                <a:cs typeface="Calibri" panose="020F0502020204030204" pitchFamily="34" charset="0"/>
              </a:rPr>
              <a:t>      2. Hair Treatment</a:t>
            </a:r>
          </a:p>
          <a:p>
            <a:pPr marL="0" indent="0">
              <a:buNone/>
            </a:pPr>
            <a:r>
              <a:rPr lang="en-US" sz="2200" dirty="0">
                <a:latin typeface="Cambria" panose="02040503050406030204" pitchFamily="18" charset="0"/>
                <a:ea typeface="Cambria" panose="02040503050406030204" pitchFamily="18" charset="0"/>
                <a:cs typeface="Calibri" panose="020F0502020204030204" pitchFamily="34" charset="0"/>
              </a:rPr>
              <a:t>      3. Surgical Treatment </a:t>
            </a:r>
          </a:p>
          <a:p>
            <a:pPr marL="0" indent="0">
              <a:buNone/>
            </a:pPr>
            <a:r>
              <a:rPr lang="en-US" sz="2200" dirty="0">
                <a:latin typeface="Cambria" panose="02040503050406030204" pitchFamily="18" charset="0"/>
                <a:ea typeface="Cambria" panose="02040503050406030204" pitchFamily="18" charset="0"/>
                <a:cs typeface="Calibri" panose="020F0502020204030204" pitchFamily="34" charset="0"/>
              </a:rPr>
              <a:t>      4. Anti- Aging Treatments</a:t>
            </a:r>
          </a:p>
          <a:p>
            <a:pPr marL="0" indent="0">
              <a:buNone/>
            </a:pPr>
            <a:r>
              <a:rPr lang="en-US" sz="2200" dirty="0">
                <a:latin typeface="Cambria" panose="02040503050406030204" pitchFamily="18" charset="0"/>
                <a:ea typeface="Cambria" panose="02040503050406030204" pitchFamily="18" charset="0"/>
                <a:cs typeface="Calibri" panose="020F0502020204030204" pitchFamily="34" charset="0"/>
              </a:rPr>
              <a:t>      5. Cosmetic Treatments</a:t>
            </a:r>
          </a:p>
          <a:p>
            <a:pPr marL="0" indent="0">
              <a:buNone/>
            </a:pPr>
            <a:r>
              <a:rPr lang="en-IN" sz="2200" dirty="0">
                <a:latin typeface="Cambria" panose="02040503050406030204" pitchFamily="18" charset="0"/>
                <a:ea typeface="Cambria" panose="02040503050406030204" pitchFamily="18" charset="0"/>
                <a:cs typeface="Calibri" panose="020F0502020204030204" pitchFamily="34" charset="0"/>
              </a:rPr>
              <a:t>      6. Children dermatology</a:t>
            </a:r>
          </a:p>
          <a:p>
            <a:pPr marL="0" indent="0">
              <a:buNone/>
            </a:pPr>
            <a:r>
              <a:rPr lang="en-IN" sz="2200" dirty="0">
                <a:latin typeface="Cambria" panose="02040503050406030204" pitchFamily="18" charset="0"/>
                <a:ea typeface="Cambria" panose="02040503050406030204" pitchFamily="18" charset="0"/>
                <a:cs typeface="Calibri" panose="020F0502020204030204" pitchFamily="34" charset="0"/>
              </a:rPr>
              <a:t>Other services and packages details provided in the </a:t>
            </a:r>
            <a:r>
              <a:rPr lang="en-IN" sz="2200" b="1" dirty="0">
                <a:latin typeface="Cambria" panose="02040503050406030204" pitchFamily="18" charset="0"/>
                <a:ea typeface="Cambria" panose="02040503050406030204" pitchFamily="18" charset="0"/>
                <a:cs typeface="Calibri" panose="020F0502020204030204" pitchFamily="34" charset="0"/>
              </a:rPr>
              <a:t>Annexure-2.</a:t>
            </a:r>
          </a:p>
          <a:p>
            <a:pPr marL="0" indent="0">
              <a:buNone/>
            </a:pPr>
            <a:endParaRPr lang="en-IN" sz="2200" dirty="0">
              <a:latin typeface="Cambria" panose="02040503050406030204" pitchFamily="18" charset="0"/>
              <a:ea typeface="Cambria" panose="02040503050406030204" pitchFamily="18" charset="0"/>
              <a:cs typeface="Calibri" panose="020F0502020204030204" pitchFamily="34" charset="0"/>
            </a:endParaRPr>
          </a:p>
          <a:p>
            <a:endParaRPr lang="en-IN" sz="2200" dirty="0">
              <a:latin typeface="Cambria" panose="02040503050406030204" pitchFamily="18" charset="0"/>
              <a:ea typeface="Cambria" panose="02040503050406030204" pitchFamily="18" charset="0"/>
              <a:cs typeface="Calibri" panose="020F0502020204030204" pitchFamily="34" charset="0"/>
            </a:endParaRPr>
          </a:p>
          <a:p>
            <a:pPr marL="0" indent="0">
              <a:buNone/>
            </a:pPr>
            <a:r>
              <a:rPr lang="en-IN" sz="2200" dirty="0">
                <a:latin typeface="Cambria" panose="02040503050406030204" pitchFamily="18" charset="0"/>
                <a:ea typeface="Cambria" panose="02040503050406030204" pitchFamily="18" charset="0"/>
                <a:cs typeface="Calibri" panose="020F0502020204030204" pitchFamily="34" charset="0"/>
              </a:rPr>
              <a:t>   </a:t>
            </a:r>
          </a:p>
        </p:txBody>
      </p:sp>
      <p:pic>
        <p:nvPicPr>
          <p:cNvPr id="2" name="Picture 1" descr="Arshi Clinic">
            <a:hlinkClick r:id="rId2"/>
            <a:extLst>
              <a:ext uri="{FF2B5EF4-FFF2-40B4-BE49-F238E27FC236}">
                <a16:creationId xmlns:a16="http://schemas.microsoft.com/office/drawing/2014/main" id="{0CED97D4-6250-C227-DAAA-273C1B40E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C0E2E6-79AC-635A-0A11-1AD5908C87EC}"/>
              </a:ext>
            </a:extLst>
          </p:cNvPr>
          <p:cNvPicPr>
            <a:picLocks noChangeAspect="1"/>
          </p:cNvPicPr>
          <p:nvPr/>
        </p:nvPicPr>
        <p:blipFill>
          <a:blip r:embed="rId4"/>
          <a:stretch>
            <a:fillRect/>
          </a:stretch>
        </p:blipFill>
        <p:spPr>
          <a:xfrm>
            <a:off x="6803922" y="1536448"/>
            <a:ext cx="1994894" cy="1609875"/>
          </a:xfrm>
          <a:prstGeom prst="rect">
            <a:avLst/>
          </a:prstGeom>
        </p:spPr>
      </p:pic>
      <p:pic>
        <p:nvPicPr>
          <p:cNvPr id="7" name="Picture 6">
            <a:extLst>
              <a:ext uri="{FF2B5EF4-FFF2-40B4-BE49-F238E27FC236}">
                <a16:creationId xmlns:a16="http://schemas.microsoft.com/office/drawing/2014/main" id="{8FA907F1-3D11-8FCB-76EF-E91C6FCEF6B5}"/>
              </a:ext>
            </a:extLst>
          </p:cNvPr>
          <p:cNvPicPr>
            <a:picLocks noChangeAspect="1"/>
          </p:cNvPicPr>
          <p:nvPr/>
        </p:nvPicPr>
        <p:blipFill>
          <a:blip r:embed="rId5"/>
          <a:stretch>
            <a:fillRect/>
          </a:stretch>
        </p:blipFill>
        <p:spPr>
          <a:xfrm>
            <a:off x="9239268" y="1066799"/>
            <a:ext cx="1759975" cy="1609875"/>
          </a:xfrm>
          <a:prstGeom prst="rect">
            <a:avLst/>
          </a:prstGeom>
        </p:spPr>
      </p:pic>
      <p:pic>
        <p:nvPicPr>
          <p:cNvPr id="9" name="Picture 8">
            <a:extLst>
              <a:ext uri="{FF2B5EF4-FFF2-40B4-BE49-F238E27FC236}">
                <a16:creationId xmlns:a16="http://schemas.microsoft.com/office/drawing/2014/main" id="{5661B461-271E-BE96-F2C8-71F4B04F0A70}"/>
              </a:ext>
            </a:extLst>
          </p:cNvPr>
          <p:cNvPicPr>
            <a:picLocks noChangeAspect="1"/>
          </p:cNvPicPr>
          <p:nvPr/>
        </p:nvPicPr>
        <p:blipFill>
          <a:blip r:embed="rId6"/>
          <a:stretch>
            <a:fillRect/>
          </a:stretch>
        </p:blipFill>
        <p:spPr>
          <a:xfrm>
            <a:off x="9341786" y="2831503"/>
            <a:ext cx="1628449" cy="1327513"/>
          </a:xfrm>
          <a:prstGeom prst="rect">
            <a:avLst/>
          </a:prstGeom>
        </p:spPr>
      </p:pic>
      <p:pic>
        <p:nvPicPr>
          <p:cNvPr id="11" name="Picture 10">
            <a:extLst>
              <a:ext uri="{FF2B5EF4-FFF2-40B4-BE49-F238E27FC236}">
                <a16:creationId xmlns:a16="http://schemas.microsoft.com/office/drawing/2014/main" id="{5EC1E663-D500-1DED-E6F6-78CFA47E379D}"/>
              </a:ext>
            </a:extLst>
          </p:cNvPr>
          <p:cNvPicPr>
            <a:picLocks noChangeAspect="1"/>
          </p:cNvPicPr>
          <p:nvPr/>
        </p:nvPicPr>
        <p:blipFill>
          <a:blip r:embed="rId7"/>
          <a:stretch>
            <a:fillRect/>
          </a:stretch>
        </p:blipFill>
        <p:spPr>
          <a:xfrm>
            <a:off x="6885950" y="3260623"/>
            <a:ext cx="1912866" cy="1422148"/>
          </a:xfrm>
          <a:prstGeom prst="rect">
            <a:avLst/>
          </a:prstGeom>
        </p:spPr>
      </p:pic>
      <p:pic>
        <p:nvPicPr>
          <p:cNvPr id="13" name="Picture 12">
            <a:extLst>
              <a:ext uri="{FF2B5EF4-FFF2-40B4-BE49-F238E27FC236}">
                <a16:creationId xmlns:a16="http://schemas.microsoft.com/office/drawing/2014/main" id="{131B8E86-A9C9-7D36-BCA7-5097943F1DDA}"/>
              </a:ext>
            </a:extLst>
          </p:cNvPr>
          <p:cNvPicPr>
            <a:picLocks noChangeAspect="1"/>
          </p:cNvPicPr>
          <p:nvPr/>
        </p:nvPicPr>
        <p:blipFill>
          <a:blip r:embed="rId8"/>
          <a:stretch>
            <a:fillRect/>
          </a:stretch>
        </p:blipFill>
        <p:spPr>
          <a:xfrm>
            <a:off x="9354865" y="4278222"/>
            <a:ext cx="1628449" cy="1601548"/>
          </a:xfrm>
          <a:prstGeom prst="rect">
            <a:avLst/>
          </a:prstGeom>
        </p:spPr>
      </p:pic>
      <p:sp>
        <p:nvSpPr>
          <p:cNvPr id="4" name="Rectangle 3">
            <a:extLst>
              <a:ext uri="{FF2B5EF4-FFF2-40B4-BE49-F238E27FC236}">
                <a16:creationId xmlns:a16="http://schemas.microsoft.com/office/drawing/2014/main" id="{162627D8-03EE-BA16-D638-E626FC88D7C0}"/>
              </a:ext>
            </a:extLst>
          </p:cNvPr>
          <p:cNvSpPr/>
          <p:nvPr/>
        </p:nvSpPr>
        <p:spPr>
          <a:xfrm>
            <a:off x="3123080" y="267286"/>
            <a:ext cx="121207" cy="124887"/>
          </a:xfrm>
          <a:prstGeom prst="rect">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020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B49936-2B6E-9A05-F113-FAF9AC46D953}"/>
              </a:ext>
            </a:extLst>
          </p:cNvPr>
          <p:cNvSpPr txBox="1"/>
          <p:nvPr/>
        </p:nvSpPr>
        <p:spPr>
          <a:xfrm>
            <a:off x="1818968" y="1311950"/>
            <a:ext cx="9378916" cy="510787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dirty="0">
                <a:latin typeface="Cambria" panose="02040503050406030204" pitchFamily="18" charset="0"/>
                <a:ea typeface="Cambria" panose="02040503050406030204" pitchFamily="18" charset="0"/>
                <a:cs typeface="Calibri" panose="020F0502020204030204" pitchFamily="34" charset="0"/>
              </a:rPr>
              <a:t>Pricing policy for the respective treatments is detailed in </a:t>
            </a:r>
            <a:r>
              <a:rPr lang="en-US" sz="2200" b="1" dirty="0">
                <a:latin typeface="Cambria" panose="02040503050406030204" pitchFamily="18" charset="0"/>
                <a:ea typeface="Cambria" panose="02040503050406030204" pitchFamily="18" charset="0"/>
                <a:cs typeface="Calibri" panose="020F0502020204030204" pitchFamily="34" charset="0"/>
              </a:rPr>
              <a:t>Annexure –3.</a:t>
            </a:r>
          </a:p>
          <a:p>
            <a:pPr marL="285750" indent="-285750">
              <a:lnSpc>
                <a:spcPct val="150000"/>
              </a:lnSpc>
              <a:buFont typeface="Arial" panose="020B0604020202020204" pitchFamily="34" charset="0"/>
              <a:buChar char="•"/>
            </a:pPr>
            <a:r>
              <a:rPr lang="en-US" sz="2200" dirty="0">
                <a:latin typeface="Cambria" panose="02040503050406030204" pitchFamily="18" charset="0"/>
                <a:ea typeface="Cambria" panose="02040503050406030204" pitchFamily="18" charset="0"/>
                <a:cs typeface="Calibri" panose="020F0502020204030204" pitchFamily="34" charset="0"/>
              </a:rPr>
              <a:t>To date, the Arshi skin and hair clinic has maintained a pristine record, free from any legal disputes or regulatory risks.</a:t>
            </a:r>
          </a:p>
          <a:p>
            <a:pPr marL="285750" indent="-285750">
              <a:lnSpc>
                <a:spcPct val="150000"/>
              </a:lnSpc>
              <a:buFont typeface="Arial" panose="020B0604020202020204" pitchFamily="34" charset="0"/>
              <a:buChar char="•"/>
            </a:pPr>
            <a:r>
              <a:rPr lang="en-US" sz="2200" dirty="0">
                <a:latin typeface="Cambria" panose="02040503050406030204" pitchFamily="18" charset="0"/>
                <a:ea typeface="Cambria" panose="02040503050406030204" pitchFamily="18" charset="0"/>
                <a:cs typeface="Calibri" panose="020F0502020204030204" pitchFamily="34" charset="0"/>
              </a:rPr>
              <a:t>The equipment employed for skin and hair treatments features contemporary technology and advanced infrastructure.</a:t>
            </a:r>
          </a:p>
          <a:p>
            <a:pPr marL="285750" indent="-285750">
              <a:lnSpc>
                <a:spcPct val="150000"/>
              </a:lnSpc>
              <a:buFont typeface="Arial" panose="020B0604020202020204" pitchFamily="34" charset="0"/>
              <a:buChar char="•"/>
            </a:pPr>
            <a:r>
              <a:rPr lang="en-US" sz="2200" dirty="0">
                <a:latin typeface="Cambria" panose="02040503050406030204" pitchFamily="18" charset="0"/>
                <a:ea typeface="Cambria" panose="02040503050406030204" pitchFamily="18" charset="0"/>
                <a:cs typeface="Calibri" panose="020F0502020204030204" pitchFamily="34" charset="0"/>
              </a:rPr>
              <a:t>CSR activities are enclosed </a:t>
            </a:r>
            <a:r>
              <a:rPr lang="en-US" sz="2200" b="1" dirty="0">
                <a:latin typeface="Cambria" panose="02040503050406030204" pitchFamily="18" charset="0"/>
                <a:ea typeface="Cambria" panose="02040503050406030204" pitchFamily="18" charset="0"/>
                <a:cs typeface="Calibri" panose="020F0502020204030204" pitchFamily="34" charset="0"/>
              </a:rPr>
              <a:t>Annexure –4</a:t>
            </a:r>
          </a:p>
          <a:p>
            <a:pPr>
              <a:lnSpc>
                <a:spcPct val="150000"/>
              </a:lnSpc>
            </a:pPr>
            <a:endParaRPr lang="en-US" sz="2200" b="1" dirty="0">
              <a:latin typeface="Cambria" panose="02040503050406030204" pitchFamily="18" charset="0"/>
              <a:ea typeface="Cambria" panose="02040503050406030204" pitchFamily="18" charset="0"/>
              <a:cs typeface="Calibri" panose="020F0502020204030204" pitchFamily="34" charset="0"/>
            </a:endParaRPr>
          </a:p>
          <a:p>
            <a:pPr>
              <a:lnSpc>
                <a:spcPct val="150000"/>
              </a:lnSpc>
            </a:pPr>
            <a:endParaRPr lang="en-IN" sz="2200" b="1" dirty="0">
              <a:latin typeface="Cambria" panose="02040503050406030204" pitchFamily="18" charset="0"/>
              <a:ea typeface="Cambria" panose="02040503050406030204" pitchFamily="18" charset="0"/>
              <a:cs typeface="Calibri" panose="020F0502020204030204" pitchFamily="34" charset="0"/>
            </a:endParaRPr>
          </a:p>
          <a:p>
            <a:pPr marL="285750" indent="-285750">
              <a:lnSpc>
                <a:spcPct val="150000"/>
              </a:lnSpc>
              <a:buFont typeface="Arial" panose="020B0604020202020204" pitchFamily="34" charset="0"/>
              <a:buChar char="•"/>
            </a:pPr>
            <a:endParaRPr lang="en-IN" sz="2200" b="1" dirty="0">
              <a:latin typeface="Cambria" panose="02040503050406030204" pitchFamily="18" charset="0"/>
              <a:ea typeface="Cambria" panose="02040503050406030204" pitchFamily="18" charset="0"/>
              <a:cs typeface="Calibri" panose="020F0502020204030204" pitchFamily="34" charset="0"/>
            </a:endParaRPr>
          </a:p>
          <a:p>
            <a:pPr>
              <a:lnSpc>
                <a:spcPct val="150000"/>
              </a:lnSpc>
            </a:pPr>
            <a:endParaRPr lang="en-IN" sz="2200" dirty="0">
              <a:latin typeface="Cambria" panose="02040503050406030204" pitchFamily="18" charset="0"/>
              <a:ea typeface="Cambria" panose="02040503050406030204" pitchFamily="18" charset="0"/>
            </a:endParaRPr>
          </a:p>
        </p:txBody>
      </p:sp>
      <p:pic>
        <p:nvPicPr>
          <p:cNvPr id="2" name="Picture 1" descr="Arshi Clinic">
            <a:hlinkClick r:id="rId2"/>
            <a:extLst>
              <a:ext uri="{FF2B5EF4-FFF2-40B4-BE49-F238E27FC236}">
                <a16:creationId xmlns:a16="http://schemas.microsoft.com/office/drawing/2014/main" id="{58460C9D-80B9-716D-D5C7-BF43D846F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DC0734-E13D-47A0-684A-C3AE48266F7A}"/>
              </a:ext>
            </a:extLst>
          </p:cNvPr>
          <p:cNvSpPr/>
          <p:nvPr/>
        </p:nvSpPr>
        <p:spPr>
          <a:xfrm>
            <a:off x="2409816" y="4412756"/>
            <a:ext cx="4469287" cy="2007067"/>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B14CD41-13C0-34F1-9625-054344254C38}"/>
              </a:ext>
            </a:extLst>
          </p:cNvPr>
          <p:cNvSpPr/>
          <p:nvPr/>
        </p:nvSpPr>
        <p:spPr>
          <a:xfrm>
            <a:off x="6968194" y="4412755"/>
            <a:ext cx="1627163" cy="200706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87B8CA9-D9B1-23D6-0DAE-25946DF918C6}"/>
              </a:ext>
            </a:extLst>
          </p:cNvPr>
          <p:cNvSpPr/>
          <p:nvPr/>
        </p:nvSpPr>
        <p:spPr>
          <a:xfrm>
            <a:off x="9059600" y="4412754"/>
            <a:ext cx="1627163" cy="2007067"/>
          </a:xfrm>
          <a:prstGeom prst="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8F686B7-06B0-B0B2-AF8B-A22F4E8C6997}"/>
              </a:ext>
            </a:extLst>
          </p:cNvPr>
          <p:cNvSpPr/>
          <p:nvPr/>
        </p:nvSpPr>
        <p:spPr>
          <a:xfrm>
            <a:off x="3123080" y="267286"/>
            <a:ext cx="121207" cy="124887"/>
          </a:xfrm>
          <a:prstGeom prst="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753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3031-1F42-58F8-7B75-92EC7D7CAB46}"/>
              </a:ext>
            </a:extLst>
          </p:cNvPr>
          <p:cNvSpPr>
            <a:spLocks noGrp="1"/>
          </p:cNvSpPr>
          <p:nvPr>
            <p:ph type="title"/>
          </p:nvPr>
        </p:nvSpPr>
        <p:spPr>
          <a:xfrm>
            <a:off x="1484311" y="685801"/>
            <a:ext cx="10018713" cy="952500"/>
          </a:xfrm>
        </p:spPr>
        <p:txBody>
          <a:bodyPr>
            <a:normAutofit/>
          </a:bodyPr>
          <a:lstStyle/>
          <a:p>
            <a:r>
              <a:rPr lang="en-IN" sz="3500" b="1" u="sng" dirty="0">
                <a:latin typeface="Cambria" panose="02040503050406030204" pitchFamily="18" charset="0"/>
                <a:ea typeface="Cambria" panose="02040503050406030204" pitchFamily="18" charset="0"/>
              </a:rPr>
              <a:t>Strategic Considerations</a:t>
            </a:r>
          </a:p>
        </p:txBody>
      </p:sp>
      <p:sp>
        <p:nvSpPr>
          <p:cNvPr id="3" name="Content Placeholder 2">
            <a:extLst>
              <a:ext uri="{FF2B5EF4-FFF2-40B4-BE49-F238E27FC236}">
                <a16:creationId xmlns:a16="http://schemas.microsoft.com/office/drawing/2014/main" id="{5A0144B7-47BA-517A-FF96-17872AE12C96}"/>
              </a:ext>
            </a:extLst>
          </p:cNvPr>
          <p:cNvSpPr>
            <a:spLocks noGrp="1"/>
          </p:cNvSpPr>
          <p:nvPr>
            <p:ph idx="1"/>
          </p:nvPr>
        </p:nvSpPr>
        <p:spPr>
          <a:xfrm>
            <a:off x="1484311" y="2592689"/>
            <a:ext cx="7600696" cy="3057830"/>
          </a:xfrm>
        </p:spPr>
        <p:txBody>
          <a:bodyPr>
            <a:noAutofit/>
          </a:bodyPr>
          <a:lstStyle/>
          <a:p>
            <a:pPr algn="just"/>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r>
              <a:rPr lang="en-US" sz="2000" dirty="0">
                <a:latin typeface="Cambria" panose="02040503050406030204" pitchFamily="18" charset="0"/>
                <a:ea typeface="Cambria" panose="02040503050406030204" pitchFamily="18" charset="0"/>
                <a:cs typeface="Calibri" panose="020F0502020204030204" pitchFamily="34" charset="0"/>
              </a:rPr>
              <a:t>Introducing new treatments or services to cater to evolving customer needs and preferences.</a:t>
            </a:r>
          </a:p>
          <a:p>
            <a:pPr algn="just"/>
            <a:r>
              <a:rPr lang="en-US" sz="2000" dirty="0">
                <a:latin typeface="Cambria" panose="02040503050406030204" pitchFamily="18" charset="0"/>
                <a:ea typeface="Cambria" panose="02040503050406030204" pitchFamily="18" charset="0"/>
                <a:cs typeface="Calibri" panose="020F0502020204030204" pitchFamily="34" charset="0"/>
              </a:rPr>
              <a:t>Opening additional clinic locations in strategic areas to access new markets and clientele.</a:t>
            </a:r>
          </a:p>
          <a:p>
            <a:pPr algn="just"/>
            <a:r>
              <a:rPr lang="en-US" sz="2000" dirty="0">
                <a:latin typeface="Cambria" panose="02040503050406030204" pitchFamily="18" charset="0"/>
                <a:ea typeface="Cambria" panose="02040503050406030204" pitchFamily="18" charset="0"/>
                <a:cs typeface="Calibri" panose="020F0502020204030204" pitchFamily="34" charset="0"/>
              </a:rPr>
              <a:t>Implementing advanced technology solutions for enhanced patient care, such as telemedicine consultations or AI-driven skincare analysis.</a:t>
            </a:r>
          </a:p>
          <a:p>
            <a:pPr algn="just"/>
            <a:r>
              <a:rPr lang="en-US" sz="2000" dirty="0">
                <a:latin typeface="Cambria" panose="02040503050406030204" pitchFamily="18" charset="0"/>
                <a:ea typeface="Cambria" panose="02040503050406030204" pitchFamily="18" charset="0"/>
                <a:cs typeface="Calibri" panose="020F0502020204030204" pitchFamily="34" charset="0"/>
              </a:rPr>
              <a:t>Exploring complementary revenue streams such as skincare product sales, beauty services, or wellness programs to diversify income sources.</a:t>
            </a:r>
          </a:p>
          <a:p>
            <a:pPr algn="just"/>
            <a:r>
              <a:rPr lang="en-US" sz="2000" dirty="0">
                <a:latin typeface="Cambria" panose="02040503050406030204" pitchFamily="18" charset="0"/>
                <a:ea typeface="Cambria" panose="02040503050406030204" pitchFamily="18" charset="0"/>
                <a:cs typeface="Calibri" panose="020F0502020204030204" pitchFamily="34" charset="0"/>
              </a:rPr>
              <a:t>Developing targeted marketing for  attract a broader audience, leveraging social media, influencer partnerships, and digital advertising.</a:t>
            </a:r>
          </a:p>
          <a:p>
            <a:pPr algn="just"/>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endParaRPr lang="en-US" sz="2000" dirty="0">
              <a:latin typeface="Cambria" panose="02040503050406030204" pitchFamily="18" charset="0"/>
              <a:ea typeface="Cambria" panose="02040503050406030204" pitchFamily="18" charset="0"/>
              <a:cs typeface="Calibri" panose="020F0502020204030204" pitchFamily="34" charset="0"/>
            </a:endParaRPr>
          </a:p>
          <a:p>
            <a:pPr algn="just"/>
            <a:endParaRPr lang="en-IN" sz="2000" dirty="0">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descr="Arshi Clinic">
            <a:hlinkClick r:id="rId2"/>
            <a:extLst>
              <a:ext uri="{FF2B5EF4-FFF2-40B4-BE49-F238E27FC236}">
                <a16:creationId xmlns:a16="http://schemas.microsoft.com/office/drawing/2014/main" id="{66B22613-EF81-C238-B25B-F39A4C97F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80FDBA-C051-25C2-428C-277265DD9E01}"/>
              </a:ext>
            </a:extLst>
          </p:cNvPr>
          <p:cNvSpPr/>
          <p:nvPr/>
        </p:nvSpPr>
        <p:spPr>
          <a:xfrm>
            <a:off x="9284677" y="1744394"/>
            <a:ext cx="2419643" cy="4178104"/>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B78970-1EB4-5268-D1C2-2991F56587F2}"/>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097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2DDF-3E47-60E9-3ABC-D04E6648259B}"/>
              </a:ext>
            </a:extLst>
          </p:cNvPr>
          <p:cNvSpPr>
            <a:spLocks noGrp="1"/>
          </p:cNvSpPr>
          <p:nvPr>
            <p:ph type="title"/>
          </p:nvPr>
        </p:nvSpPr>
        <p:spPr>
          <a:xfrm>
            <a:off x="1484311" y="226142"/>
            <a:ext cx="10018713" cy="717755"/>
          </a:xfrm>
        </p:spPr>
        <p:txBody>
          <a:bodyPr>
            <a:normAutofit/>
          </a:bodyPr>
          <a:lstStyle/>
          <a:p>
            <a:pPr algn="l"/>
            <a:r>
              <a:rPr lang="en-US" b="1" dirty="0">
                <a:latin typeface="Cambria" panose="02040503050406030204" pitchFamily="18" charset="0"/>
                <a:ea typeface="Cambria" panose="02040503050406030204" pitchFamily="18" charset="0"/>
              </a:rPr>
              <a:t>                                </a:t>
            </a:r>
            <a:r>
              <a:rPr lang="en-US" b="1" u="sng" dirty="0">
                <a:latin typeface="Cambria" panose="02040503050406030204" pitchFamily="18" charset="0"/>
                <a:ea typeface="Cambria" panose="02040503050406030204" pitchFamily="18" charset="0"/>
              </a:rPr>
              <a:t>Awards</a:t>
            </a:r>
            <a:endParaRPr lang="en-IN" b="1" u="sng"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EA351D8-67DF-6978-3CC7-F7F75C1654FE}"/>
              </a:ext>
            </a:extLst>
          </p:cNvPr>
          <p:cNvSpPr txBox="1"/>
          <p:nvPr/>
        </p:nvSpPr>
        <p:spPr>
          <a:xfrm>
            <a:off x="1413973" y="1180624"/>
            <a:ext cx="7781608" cy="5355312"/>
          </a:xfrm>
          <a:prstGeom prst="rect">
            <a:avLst/>
          </a:prstGeom>
          <a:noFill/>
        </p:spPr>
        <p:txBody>
          <a:bodyPr wrap="square" rtlCol="0">
            <a:spAutoFit/>
          </a:bodyPr>
          <a:lstStyle/>
          <a:p>
            <a:pPr marL="342900" indent="-342900">
              <a:buFont typeface="Arial" panose="020B0604020202020204" pitchFamily="34" charset="0"/>
              <a:buChar char="•"/>
            </a:pPr>
            <a:r>
              <a:rPr lang="en-US" sz="1900" dirty="0">
                <a:latin typeface="Cambria" panose="02040503050406030204" pitchFamily="18" charset="0"/>
                <a:ea typeface="Cambria" panose="02040503050406030204" pitchFamily="18" charset="0"/>
              </a:rPr>
              <a:t>Arshi is highly esteemed for its expertise in skin and hair treatment, having garnered multiple prestigious awards in recognition of its excellence in the field. these commitment to innovation, quality, and outstanding service in Dermatological and Trichology care.</a:t>
            </a:r>
          </a:p>
          <a:p>
            <a:pPr marL="342900" indent="-342900">
              <a:buFont typeface="Arial" panose="020B0604020202020204" pitchFamily="34" charset="0"/>
              <a:buChar char="•"/>
            </a:pPr>
            <a:r>
              <a:rPr lang="en-US" sz="1900" dirty="0">
                <a:latin typeface="Cambria" panose="02040503050406030204" pitchFamily="18" charset="0"/>
                <a:ea typeface="Cambria" panose="02040503050406030204" pitchFamily="18" charset="0"/>
              </a:rPr>
              <a:t>These awards highlight  Arshi’s commitment to excellence and its leading role in the industry.</a:t>
            </a:r>
          </a:p>
          <a:p>
            <a:endParaRPr lang="en-US" sz="1900" dirty="0">
              <a:latin typeface="Cambria" panose="02040503050406030204" pitchFamily="18" charset="0"/>
              <a:ea typeface="Cambria" panose="02040503050406030204" pitchFamily="18" charset="0"/>
            </a:endParaRPr>
          </a:p>
          <a:p>
            <a:pPr marL="342900" indent="-342900">
              <a:buFont typeface="Wingdings" panose="05000000000000000000" pitchFamily="2" charset="2"/>
              <a:buChar char="Ø"/>
            </a:pPr>
            <a:r>
              <a:rPr lang="en-US" sz="1900" dirty="0">
                <a:latin typeface="Cambria" panose="02040503050406030204" pitchFamily="18" charset="0"/>
                <a:ea typeface="Cambria" panose="02040503050406030204" pitchFamily="18" charset="0"/>
              </a:rPr>
              <a:t> Telangana Business Excellence Awards 2024.</a:t>
            </a:r>
          </a:p>
          <a:p>
            <a:pPr marL="342900" indent="-342900">
              <a:buFont typeface="Wingdings" panose="05000000000000000000" pitchFamily="2" charset="2"/>
              <a:buChar char="Ø"/>
            </a:pPr>
            <a:r>
              <a:rPr lang="en-US" sz="1900" dirty="0">
                <a:latin typeface="Cambria" panose="02040503050406030204" pitchFamily="18" charset="0"/>
                <a:ea typeface="Cambria" panose="02040503050406030204" pitchFamily="18" charset="0"/>
              </a:rPr>
              <a:t>Ranked No1 Skin &amp; Hair Group of Clinics by HMTV 2023.</a:t>
            </a:r>
          </a:p>
          <a:p>
            <a:pPr marL="342900" indent="-342900">
              <a:buFont typeface="Wingdings" panose="05000000000000000000" pitchFamily="2" charset="2"/>
              <a:buChar char="Ø"/>
            </a:pPr>
            <a:r>
              <a:rPr lang="en-US" sz="1900" dirty="0">
                <a:latin typeface="Cambria" panose="02040503050406030204" pitchFamily="18" charset="0"/>
                <a:ea typeface="Cambria" panose="02040503050406030204" pitchFamily="18" charset="0"/>
              </a:rPr>
              <a:t>Ranked NAARIPURASKHAR by HMTV 2022 </a:t>
            </a:r>
          </a:p>
          <a:p>
            <a:pPr marL="342900" indent="-342900">
              <a:buFont typeface="Wingdings" panose="05000000000000000000" pitchFamily="2" charset="2"/>
              <a:buChar char="Ø"/>
            </a:pPr>
            <a:r>
              <a:rPr lang="en-US" sz="1900" dirty="0">
                <a:latin typeface="Cambria" panose="02040503050406030204" pitchFamily="18" charset="0"/>
                <a:ea typeface="Cambria" panose="02040503050406030204" pitchFamily="18" charset="0"/>
              </a:rPr>
              <a:t>Best Women Entrepreneur Of The Year – 2021 by HMTV – ARSHI CLINIC </a:t>
            </a:r>
          </a:p>
          <a:p>
            <a:pPr marL="342900" indent="-342900">
              <a:buFont typeface="Wingdings" panose="05000000000000000000" pitchFamily="2" charset="2"/>
              <a:buChar char="Ø"/>
            </a:pPr>
            <a:r>
              <a:rPr lang="en-US" sz="1900" dirty="0">
                <a:latin typeface="Cambria" panose="02040503050406030204" pitchFamily="18" charset="0"/>
                <a:ea typeface="Cambria" panose="02040503050406030204" pitchFamily="18" charset="0"/>
              </a:rPr>
              <a:t>Ranked No1 In Trichology Award by Times of India – 2019</a:t>
            </a:r>
          </a:p>
          <a:p>
            <a:pPr marL="342900" indent="-342900">
              <a:buFont typeface="Wingdings" panose="05000000000000000000" pitchFamily="2" charset="2"/>
              <a:buChar char="Ø"/>
            </a:pPr>
            <a:r>
              <a:rPr lang="en-US" sz="1900" dirty="0">
                <a:latin typeface="Cambria" panose="02040503050406030204" pitchFamily="18" charset="0"/>
                <a:ea typeface="Cambria" panose="02040503050406030204" pitchFamily="18" charset="0"/>
              </a:rPr>
              <a:t>Other awards as enclosed in </a:t>
            </a:r>
            <a:r>
              <a:rPr lang="en-US" sz="1900" b="1" dirty="0">
                <a:latin typeface="Cambria" panose="02040503050406030204" pitchFamily="18" charset="0"/>
                <a:ea typeface="Cambria" panose="02040503050406030204" pitchFamily="18" charset="0"/>
              </a:rPr>
              <a:t>annexure –5.</a:t>
            </a:r>
          </a:p>
          <a:p>
            <a:pPr marL="342900" indent="-342900">
              <a:buFont typeface="Wingdings" panose="05000000000000000000" pitchFamily="2" charset="2"/>
              <a:buChar char="Ø"/>
            </a:pPr>
            <a:endParaRPr lang="en-US" sz="1900" dirty="0">
              <a:latin typeface="Cambria" panose="02040503050406030204" pitchFamily="18" charset="0"/>
              <a:ea typeface="Cambria" panose="02040503050406030204" pitchFamily="18" charset="0"/>
            </a:endParaRPr>
          </a:p>
          <a:p>
            <a:pPr marL="342900" indent="-342900">
              <a:buFont typeface="Wingdings" panose="05000000000000000000" pitchFamily="2" charset="2"/>
              <a:buChar char="Ø"/>
            </a:pPr>
            <a:endParaRPr lang="en-US" sz="1900" dirty="0">
              <a:latin typeface="Cambria" panose="02040503050406030204" pitchFamily="18" charset="0"/>
              <a:ea typeface="Cambria" panose="02040503050406030204" pitchFamily="18" charset="0"/>
            </a:endParaRPr>
          </a:p>
          <a:p>
            <a:endParaRPr lang="en-US" sz="1900" dirty="0">
              <a:latin typeface="Cambria" panose="02040503050406030204" pitchFamily="18" charset="0"/>
              <a:ea typeface="Cambria" panose="02040503050406030204" pitchFamily="18" charset="0"/>
            </a:endParaRPr>
          </a:p>
          <a:p>
            <a:endParaRPr lang="en-IN" sz="19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6739E00-21A1-150E-B544-AC63B50B6DAF}"/>
              </a:ext>
            </a:extLst>
          </p:cNvPr>
          <p:cNvPicPr>
            <a:picLocks noChangeAspect="1"/>
          </p:cNvPicPr>
          <p:nvPr/>
        </p:nvPicPr>
        <p:blipFill>
          <a:blip r:embed="rId2"/>
          <a:stretch>
            <a:fillRect/>
          </a:stretch>
        </p:blipFill>
        <p:spPr>
          <a:xfrm>
            <a:off x="9214564" y="3510563"/>
            <a:ext cx="2743618" cy="1474355"/>
          </a:xfrm>
          <a:prstGeom prst="rect">
            <a:avLst/>
          </a:prstGeom>
        </p:spPr>
      </p:pic>
      <p:pic>
        <p:nvPicPr>
          <p:cNvPr id="3" name="Picture 2" descr="Arshi Clinic">
            <a:hlinkClick r:id="rId3"/>
            <a:extLst>
              <a:ext uri="{FF2B5EF4-FFF2-40B4-BE49-F238E27FC236}">
                <a16:creationId xmlns:a16="http://schemas.microsoft.com/office/drawing/2014/main" id="{D749DD66-4C52-07E4-E405-0AA624F09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51AD7E2-01E9-5857-E68F-250E2AB8E12A}"/>
              </a:ext>
            </a:extLst>
          </p:cNvPr>
          <p:cNvSpPr/>
          <p:nvPr/>
        </p:nvSpPr>
        <p:spPr>
          <a:xfrm>
            <a:off x="9195581" y="5126558"/>
            <a:ext cx="2762601" cy="1474355"/>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DC855A-AA71-267B-8254-D2234457EEAB}"/>
              </a:ext>
            </a:extLst>
          </p:cNvPr>
          <p:cNvSpPr/>
          <p:nvPr/>
        </p:nvSpPr>
        <p:spPr>
          <a:xfrm>
            <a:off x="9195580" y="258399"/>
            <a:ext cx="2762601" cy="1474355"/>
          </a:xfrm>
          <a:prstGeom prst="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0BD82DA-E775-AA16-4553-4B162989EBF6}"/>
              </a:ext>
            </a:extLst>
          </p:cNvPr>
          <p:cNvSpPr/>
          <p:nvPr/>
        </p:nvSpPr>
        <p:spPr>
          <a:xfrm>
            <a:off x="9195580" y="1904323"/>
            <a:ext cx="2762601" cy="1474355"/>
          </a:xfrm>
          <a:prstGeom prst="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F9E9D8-3875-F24A-E71E-95B5929763A0}"/>
              </a:ext>
            </a:extLst>
          </p:cNvPr>
          <p:cNvSpPr/>
          <p:nvPr/>
        </p:nvSpPr>
        <p:spPr>
          <a:xfrm>
            <a:off x="3123080" y="267286"/>
            <a:ext cx="121207" cy="124887"/>
          </a:xfrm>
          <a:prstGeom prst="rect">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883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7AB5-EC28-A708-DCF1-D9A8E77B398E}"/>
              </a:ext>
            </a:extLst>
          </p:cNvPr>
          <p:cNvSpPr>
            <a:spLocks noGrp="1"/>
          </p:cNvSpPr>
          <p:nvPr>
            <p:ph type="title"/>
          </p:nvPr>
        </p:nvSpPr>
        <p:spPr>
          <a:xfrm>
            <a:off x="1484311" y="1149626"/>
            <a:ext cx="10018713" cy="767080"/>
          </a:xfrm>
        </p:spPr>
        <p:txBody>
          <a:bodyPr>
            <a:normAutofit fontScale="90000"/>
          </a:bodyPr>
          <a:lstStyle/>
          <a:p>
            <a:pPr algn="l"/>
            <a:br>
              <a:rPr lang="en-US" sz="3000" b="1" u="sng" dirty="0">
                <a:latin typeface="Cambria" panose="02040503050406030204" pitchFamily="18" charset="0"/>
                <a:ea typeface="Cambria" panose="02040503050406030204" pitchFamily="18" charset="0"/>
              </a:rPr>
            </a:br>
            <a:r>
              <a:rPr lang="en-US" sz="3000" b="1" u="sng" dirty="0">
                <a:latin typeface="Cambria" panose="02040503050406030204" pitchFamily="18" charset="0"/>
                <a:ea typeface="Cambria" panose="02040503050406030204" pitchFamily="18" charset="0"/>
              </a:rPr>
              <a:t>List of Contents</a:t>
            </a:r>
            <a:endParaRPr lang="en-IN" sz="3000" b="1" u="sng"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0AC4D1D-33C8-29C2-302C-4503ED623B84}"/>
              </a:ext>
            </a:extLst>
          </p:cNvPr>
          <p:cNvSpPr txBox="1"/>
          <p:nvPr/>
        </p:nvSpPr>
        <p:spPr>
          <a:xfrm>
            <a:off x="1484311" y="1967232"/>
            <a:ext cx="6033447" cy="7225761"/>
          </a:xfrm>
          <a:prstGeom prst="rect">
            <a:avLst/>
          </a:prstGeom>
          <a:noFill/>
        </p:spPr>
        <p:txBody>
          <a:bodyPr wrap="none" rtlCol="0">
            <a:spAutoFit/>
          </a:bodyPr>
          <a:lstStyle/>
          <a:p>
            <a:pPr marL="457200" indent="-457200">
              <a:lnSpc>
                <a:spcPct val="150000"/>
              </a:lnSpc>
              <a:buFont typeface="+mj-lt"/>
              <a:buAutoNum type="arabicPeriod"/>
            </a:pPr>
            <a:r>
              <a:rPr lang="en-US" sz="2400" dirty="0">
                <a:latin typeface="Cambria" panose="02040503050406030204" pitchFamily="18" charset="0"/>
                <a:ea typeface="Cambria" panose="02040503050406030204" pitchFamily="18" charset="0"/>
              </a:rPr>
              <a:t>Executive Summary &amp; Business overview</a:t>
            </a:r>
          </a:p>
          <a:p>
            <a:pPr marL="457200" indent="-457200">
              <a:lnSpc>
                <a:spcPct val="150000"/>
              </a:lnSpc>
              <a:buFont typeface="+mj-lt"/>
              <a:buAutoNum type="arabicPeriod"/>
            </a:pPr>
            <a:r>
              <a:rPr lang="en-US" sz="2400" dirty="0">
                <a:latin typeface="Cambria" panose="02040503050406030204" pitchFamily="18" charset="0"/>
                <a:ea typeface="Cambria" panose="02040503050406030204" pitchFamily="18" charset="0"/>
              </a:rPr>
              <a:t>Organizational Structure</a:t>
            </a:r>
          </a:p>
          <a:p>
            <a:pPr marL="457200" indent="-457200">
              <a:lnSpc>
                <a:spcPct val="150000"/>
              </a:lnSpc>
              <a:buFont typeface="+mj-lt"/>
              <a:buAutoNum type="arabicPeriod"/>
            </a:pPr>
            <a:r>
              <a:rPr lang="en-US" sz="2400" dirty="0">
                <a:latin typeface="Cambria" panose="02040503050406030204" pitchFamily="18" charset="0"/>
                <a:ea typeface="Cambria" panose="02040503050406030204" pitchFamily="18" charset="0"/>
              </a:rPr>
              <a:t>Financials Analysis</a:t>
            </a:r>
          </a:p>
          <a:p>
            <a:pPr marL="457200" indent="-457200">
              <a:lnSpc>
                <a:spcPct val="150000"/>
              </a:lnSpc>
              <a:buFont typeface="+mj-lt"/>
              <a:buAutoNum type="arabicPeriod"/>
            </a:pPr>
            <a:r>
              <a:rPr lang="en-US" sz="2400" dirty="0">
                <a:latin typeface="Cambria" panose="02040503050406030204" pitchFamily="18" charset="0"/>
                <a:ea typeface="Cambria" panose="02040503050406030204" pitchFamily="18" charset="0"/>
              </a:rPr>
              <a:t>Operational Analysis</a:t>
            </a:r>
          </a:p>
          <a:p>
            <a:pPr marL="457200" indent="-457200">
              <a:lnSpc>
                <a:spcPct val="150000"/>
              </a:lnSpc>
              <a:buFont typeface="+mj-lt"/>
              <a:buAutoNum type="arabicPeriod"/>
            </a:pPr>
            <a:r>
              <a:rPr lang="en-IN" sz="2400" dirty="0">
                <a:latin typeface="Cambria" panose="02040503050406030204" pitchFamily="18" charset="0"/>
                <a:ea typeface="Cambria" panose="02040503050406030204" pitchFamily="18" charset="0"/>
              </a:rPr>
              <a:t>Strategic Considerations</a:t>
            </a:r>
          </a:p>
          <a:p>
            <a:pPr marL="457200" indent="-457200">
              <a:lnSpc>
                <a:spcPct val="150000"/>
              </a:lnSpc>
              <a:buFont typeface="+mj-lt"/>
              <a:buAutoNum type="arabicPeriod"/>
            </a:pPr>
            <a:r>
              <a:rPr lang="en-IN" sz="2400" dirty="0">
                <a:latin typeface="Cambria" panose="02040503050406030204" pitchFamily="18" charset="0"/>
                <a:ea typeface="Cambria" panose="02040503050406030204" pitchFamily="18" charset="0"/>
              </a:rPr>
              <a:t>Awards </a:t>
            </a:r>
          </a:p>
          <a:p>
            <a:pPr marL="457200" indent="-457200">
              <a:lnSpc>
                <a:spcPct val="150000"/>
              </a:lnSpc>
              <a:buFont typeface="+mj-lt"/>
              <a:buAutoNum type="arabicPeriod"/>
            </a:pPr>
            <a:endParaRPr lang="en-US" sz="2400" dirty="0">
              <a:latin typeface="Cambria" panose="02040503050406030204" pitchFamily="18" charset="0"/>
              <a:ea typeface="Cambria" panose="02040503050406030204" pitchFamily="18" charset="0"/>
            </a:endParaRPr>
          </a:p>
          <a:p>
            <a:pPr marL="457200" indent="-457200">
              <a:lnSpc>
                <a:spcPct val="150000"/>
              </a:lnSpc>
              <a:buFont typeface="+mj-lt"/>
              <a:buAutoNum type="arabicPeriod"/>
            </a:pPr>
            <a:endParaRPr lang="en-US" sz="2400" dirty="0">
              <a:latin typeface="Cambria" panose="02040503050406030204" pitchFamily="18" charset="0"/>
              <a:ea typeface="Cambria" panose="02040503050406030204" pitchFamily="18" charset="0"/>
            </a:endParaRPr>
          </a:p>
          <a:p>
            <a:pPr marL="457200" indent="-457200">
              <a:lnSpc>
                <a:spcPct val="150000"/>
              </a:lnSpc>
              <a:buFont typeface="+mj-lt"/>
              <a:buAutoNum type="arabicPeriod"/>
            </a:pPr>
            <a:endParaRPr lang="en-US" sz="2400" dirty="0">
              <a:latin typeface="Cambria" panose="02040503050406030204" pitchFamily="18" charset="0"/>
              <a:ea typeface="Cambria" panose="02040503050406030204" pitchFamily="18" charset="0"/>
            </a:endParaRPr>
          </a:p>
          <a:p>
            <a:pPr marL="457200" indent="-457200">
              <a:lnSpc>
                <a:spcPct val="150000"/>
              </a:lnSpc>
              <a:buFont typeface="+mj-lt"/>
              <a:buAutoNum type="arabicPeriod"/>
            </a:pPr>
            <a:endParaRPr lang="en-US" sz="2400" dirty="0">
              <a:latin typeface="Cambria" panose="02040503050406030204" pitchFamily="18" charset="0"/>
              <a:ea typeface="Cambria" panose="02040503050406030204" pitchFamily="18" charset="0"/>
            </a:endParaRPr>
          </a:p>
          <a:p>
            <a:pPr marL="457200" indent="-457200">
              <a:lnSpc>
                <a:spcPct val="150000"/>
              </a:lnSpc>
              <a:buFont typeface="+mj-lt"/>
              <a:buAutoNum type="arabicPeriod"/>
            </a:pPr>
            <a:endParaRPr lang="en-US" sz="2400" dirty="0">
              <a:latin typeface="Cambria" panose="02040503050406030204" pitchFamily="18" charset="0"/>
              <a:ea typeface="Cambria" panose="02040503050406030204" pitchFamily="18" charset="0"/>
            </a:endParaRPr>
          </a:p>
          <a:p>
            <a:pPr marL="457200" indent="-457200">
              <a:lnSpc>
                <a:spcPct val="150000"/>
              </a:lnSpc>
              <a:buFont typeface="+mj-lt"/>
              <a:buAutoNum type="arabicPeriod"/>
            </a:pPr>
            <a:endParaRPr lang="en-US" sz="2400" dirty="0">
              <a:latin typeface="Cambria" panose="02040503050406030204" pitchFamily="18" charset="0"/>
              <a:ea typeface="Cambria" panose="02040503050406030204" pitchFamily="18" charset="0"/>
            </a:endParaRPr>
          </a:p>
          <a:p>
            <a:pPr marL="457200" indent="-457200">
              <a:lnSpc>
                <a:spcPct val="150000"/>
              </a:lnSpc>
              <a:buFont typeface="+mj-lt"/>
              <a:buAutoNum type="arabicPeriod"/>
            </a:pPr>
            <a:endParaRPr lang="en-IN" sz="2400" dirty="0">
              <a:latin typeface="Cambria" panose="02040503050406030204" pitchFamily="18" charset="0"/>
              <a:ea typeface="Cambria" panose="02040503050406030204" pitchFamily="18" charset="0"/>
            </a:endParaRPr>
          </a:p>
        </p:txBody>
      </p:sp>
      <p:pic>
        <p:nvPicPr>
          <p:cNvPr id="5" name="Picture 4" descr="Arshi Clinic">
            <a:hlinkClick r:id="rId2"/>
            <a:extLst>
              <a:ext uri="{FF2B5EF4-FFF2-40B4-BE49-F238E27FC236}">
                <a16:creationId xmlns:a16="http://schemas.microsoft.com/office/drawing/2014/main" id="{A0C3FB0C-3039-8019-E9A3-F021434A4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8180932-F3E3-4156-CE44-19A286A1562B}"/>
              </a:ext>
            </a:extLst>
          </p:cNvPr>
          <p:cNvSpPr/>
          <p:nvPr/>
        </p:nvSpPr>
        <p:spPr>
          <a:xfrm>
            <a:off x="6096000" y="1999533"/>
            <a:ext cx="5809956" cy="3303986"/>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F634BF-4C31-25C7-A8EB-2786171B385C}"/>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653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A3F95-7300-E22C-79A5-516337B6C7C7}"/>
              </a:ext>
            </a:extLst>
          </p:cNvPr>
          <p:cNvSpPr>
            <a:spLocks noGrp="1"/>
          </p:cNvSpPr>
          <p:nvPr>
            <p:ph type="title"/>
          </p:nvPr>
        </p:nvSpPr>
        <p:spPr>
          <a:xfrm>
            <a:off x="3651083" y="866708"/>
            <a:ext cx="6263623" cy="3347337"/>
          </a:xfrm>
        </p:spPr>
        <p:txBody>
          <a:bodyPr vert="horz" lIns="91440" tIns="45720" rIns="91440" bIns="45720" rtlCol="0" anchor="b">
            <a:normAutofit/>
          </a:bodyPr>
          <a:lstStyle/>
          <a:p>
            <a:r>
              <a:rPr lang="en-US" b="1" i="1" dirty="0"/>
              <a:t>For your interest in </a:t>
            </a:r>
          </a:p>
        </p:txBody>
      </p:sp>
      <p:pic>
        <p:nvPicPr>
          <p:cNvPr id="4" name="Picture 3" descr="Arshi Clinic">
            <a:hlinkClick r:id="rId3"/>
            <a:extLst>
              <a:ext uri="{FF2B5EF4-FFF2-40B4-BE49-F238E27FC236}">
                <a16:creationId xmlns:a16="http://schemas.microsoft.com/office/drawing/2014/main" id="{EF72B621-95EB-3788-61C0-FBB41A3A757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12300" y="4439116"/>
            <a:ext cx="3341190" cy="18224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22AB3C1-D630-8DC5-2F17-2B77E8623A82}"/>
              </a:ext>
            </a:extLst>
          </p:cNvPr>
          <p:cNvSpPr/>
          <p:nvPr/>
        </p:nvSpPr>
        <p:spPr>
          <a:xfrm>
            <a:off x="4743078" y="182879"/>
            <a:ext cx="4079631" cy="3589573"/>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187F76-0CE4-DDF3-E12A-2E2C374D1945}"/>
              </a:ext>
            </a:extLst>
          </p:cNvPr>
          <p:cNvSpPr/>
          <p:nvPr/>
        </p:nvSpPr>
        <p:spPr>
          <a:xfrm>
            <a:off x="8113796" y="4445388"/>
            <a:ext cx="242413" cy="225895"/>
          </a:xfrm>
          <a:prstGeom prst="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718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1419-2288-4406-AAEA-52937FEE4625}"/>
              </a:ext>
            </a:extLst>
          </p:cNvPr>
          <p:cNvSpPr>
            <a:spLocks noGrp="1"/>
          </p:cNvSpPr>
          <p:nvPr>
            <p:ph type="title"/>
          </p:nvPr>
        </p:nvSpPr>
        <p:spPr>
          <a:xfrm>
            <a:off x="1484311" y="685801"/>
            <a:ext cx="10018713" cy="1009650"/>
          </a:xfrm>
        </p:spPr>
        <p:txBody>
          <a:bodyPr>
            <a:normAutofit/>
          </a:bodyPr>
          <a:lstStyle/>
          <a:p>
            <a:r>
              <a:rPr lang="en-US" sz="3200" b="1" u="sng" dirty="0">
                <a:latin typeface="Cambria" panose="02040503050406030204" pitchFamily="18" charset="0"/>
                <a:ea typeface="Cambria" panose="02040503050406030204" pitchFamily="18" charset="0"/>
              </a:rPr>
              <a:t>Executive Summary</a:t>
            </a:r>
            <a:endParaRPr lang="en-IN" sz="3200" b="1" u="sng"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2C31A48F-26E2-41DD-9AF7-607937C75183}"/>
              </a:ext>
            </a:extLst>
          </p:cNvPr>
          <p:cNvSpPr>
            <a:spLocks noGrp="1"/>
          </p:cNvSpPr>
          <p:nvPr>
            <p:ph idx="1"/>
          </p:nvPr>
        </p:nvSpPr>
        <p:spPr>
          <a:xfrm>
            <a:off x="4236720" y="1695450"/>
            <a:ext cx="7724052" cy="4857749"/>
          </a:xfrm>
        </p:spPr>
        <p:txBody>
          <a:bodyPr>
            <a:normAutofit/>
          </a:bodyPr>
          <a:lstStyle/>
          <a:p>
            <a:pPr algn="l" fontAlgn="base"/>
            <a:endParaRPr lang="en-US" sz="2000" b="0" i="0" dirty="0">
              <a:effectLst/>
              <a:latin typeface="Cambria" panose="02040503050406030204" pitchFamily="18" charset="0"/>
              <a:ea typeface="Cambria" panose="02040503050406030204" pitchFamily="18" charset="0"/>
              <a:cs typeface="Calibri" panose="020F0502020204030204" pitchFamily="34" charset="0"/>
            </a:endParaRPr>
          </a:p>
          <a:p>
            <a:pPr algn="just" fontAlgn="base"/>
            <a:r>
              <a:rPr lang="en-US" sz="2000" b="0" i="0" dirty="0">
                <a:effectLst/>
                <a:latin typeface="Cambria" panose="02040503050406030204" pitchFamily="18" charset="0"/>
                <a:ea typeface="Cambria" panose="02040503050406030204" pitchFamily="18" charset="0"/>
                <a:cs typeface="Calibri" panose="020F0502020204030204" pitchFamily="34" charset="0"/>
              </a:rPr>
              <a:t>ARSHI GROUP of skin and hair clinics was started with a vision of providing affordable medical and cosmetic treatments in the field of dermatology to all sections of society.</a:t>
            </a:r>
          </a:p>
          <a:p>
            <a:pPr algn="just" fontAlgn="base"/>
            <a:r>
              <a:rPr lang="en-US" sz="2000" b="0" i="0" dirty="0">
                <a:effectLst/>
                <a:latin typeface="Cambria" panose="02040503050406030204" pitchFamily="18" charset="0"/>
                <a:ea typeface="Cambria" panose="02040503050406030204" pitchFamily="18" charset="0"/>
                <a:cs typeface="Calibri" panose="020F0502020204030204" pitchFamily="34" charset="0"/>
              </a:rPr>
              <a:t>A team of expert dermatologists, therapists and dedicated staff is led by a visionary Doctor </a:t>
            </a:r>
            <a:r>
              <a:rPr lang="en-US" sz="2000" b="1" i="0" dirty="0">
                <a:effectLst/>
                <a:latin typeface="Cambria" panose="02040503050406030204" pitchFamily="18" charset="0"/>
                <a:ea typeface="Cambria" panose="02040503050406030204" pitchFamily="18" charset="0"/>
                <a:cs typeface="Calibri" panose="020F0502020204030204" pitchFamily="34" charset="0"/>
              </a:rPr>
              <a:t>ANNAPURNA TOKALA</a:t>
            </a:r>
          </a:p>
          <a:p>
            <a:pPr algn="just" fontAlgn="base"/>
            <a:r>
              <a:rPr lang="en-US" sz="2000" dirty="0">
                <a:latin typeface="Cambria" panose="02040503050406030204" pitchFamily="18" charset="0"/>
                <a:ea typeface="Cambria" panose="02040503050406030204" pitchFamily="18" charset="0"/>
                <a:cs typeface="Calibri" panose="020F0502020204030204" pitchFamily="34" charset="0"/>
              </a:rPr>
              <a:t>DR. Annapurna is one of the few doctors in Hyderabad who got exclusive training in laser science and aesthetic dermatology. She is well known for her compassionate nature and brilliance in academia among her patients, over 14+ years of clinical practice.</a:t>
            </a:r>
          </a:p>
          <a:p>
            <a:pPr algn="just" fontAlgn="base"/>
            <a:r>
              <a:rPr lang="en-US" sz="2000" dirty="0">
                <a:latin typeface="Cambria" panose="02040503050406030204" pitchFamily="18" charset="0"/>
                <a:ea typeface="Cambria" panose="02040503050406030204" pitchFamily="18" charset="0"/>
                <a:cs typeface="Calibri" panose="020F0502020204030204" pitchFamily="34" charset="0"/>
              </a:rPr>
              <a:t>Arshi Group of Skin &amp; Hair Clinics we provide wide range of services for restoring natural health of your skin. </a:t>
            </a:r>
          </a:p>
          <a:p>
            <a:pPr fontAlgn="base"/>
            <a:endParaRPr lang="en-US" sz="2000" dirty="0">
              <a:solidFill>
                <a:srgbClr val="555555"/>
              </a:solidFill>
              <a:latin typeface="Cambria" panose="02040503050406030204" pitchFamily="18" charset="0"/>
              <a:ea typeface="Cambria" panose="02040503050406030204" pitchFamily="18" charset="0"/>
              <a:cs typeface="Calibri" panose="020F0502020204030204" pitchFamily="34" charset="0"/>
            </a:endParaRPr>
          </a:p>
          <a:p>
            <a:pPr marL="0" indent="0">
              <a:buNone/>
            </a:pPr>
            <a:endParaRPr lang="en-IN" sz="2000" dirty="0">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descr="Arshi Clinic">
            <a:hlinkClick r:id="rId2"/>
            <a:extLst>
              <a:ext uri="{FF2B5EF4-FFF2-40B4-BE49-F238E27FC236}">
                <a16:creationId xmlns:a16="http://schemas.microsoft.com/office/drawing/2014/main" id="{1F2BF101-3962-2410-C3C3-B6D5EED71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39F013-9771-17BF-D788-FDF9A52F8187}"/>
              </a:ext>
            </a:extLst>
          </p:cNvPr>
          <p:cNvSpPr/>
          <p:nvPr/>
        </p:nvSpPr>
        <p:spPr>
          <a:xfrm>
            <a:off x="1378634" y="2053882"/>
            <a:ext cx="2757268" cy="37279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1457EE-9230-FB89-8BF4-ECC230866488}"/>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43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0B82-0250-52A7-D01C-37B2706A7A91}"/>
              </a:ext>
            </a:extLst>
          </p:cNvPr>
          <p:cNvSpPr>
            <a:spLocks noGrp="1"/>
          </p:cNvSpPr>
          <p:nvPr>
            <p:ph type="title"/>
          </p:nvPr>
        </p:nvSpPr>
        <p:spPr>
          <a:xfrm>
            <a:off x="1484311" y="685800"/>
            <a:ext cx="10018713" cy="497541"/>
          </a:xfrm>
        </p:spPr>
        <p:txBody>
          <a:bodyPr>
            <a:noAutofit/>
          </a:bodyPr>
          <a:lstStyle/>
          <a:p>
            <a:r>
              <a:rPr lang="en-IN" sz="2300" b="1" i="0" u="sng" strike="noStrike" dirty="0">
                <a:solidFill>
                  <a:srgbClr val="000000"/>
                </a:solidFill>
                <a:effectLst/>
                <a:latin typeface="Cambria" panose="02040503050406030204" pitchFamily="18" charset="0"/>
                <a:ea typeface="Cambria" panose="02040503050406030204" pitchFamily="18" charset="0"/>
              </a:rPr>
              <a:t>Coaching and Mentoring</a:t>
            </a:r>
            <a:r>
              <a:rPr lang="en-IN" sz="2300" b="1" u="sng" dirty="0">
                <a:latin typeface="Cambria" panose="02040503050406030204" pitchFamily="18" charset="0"/>
                <a:ea typeface="Cambria" panose="02040503050406030204" pitchFamily="18" charset="0"/>
              </a:rPr>
              <a:t> </a:t>
            </a:r>
          </a:p>
        </p:txBody>
      </p:sp>
      <p:sp>
        <p:nvSpPr>
          <p:cNvPr id="3" name="Content Placeholder 2">
            <a:extLst>
              <a:ext uri="{FF2B5EF4-FFF2-40B4-BE49-F238E27FC236}">
                <a16:creationId xmlns:a16="http://schemas.microsoft.com/office/drawing/2014/main" id="{9A0CA7B6-15D4-0733-EBBF-03E426300741}"/>
              </a:ext>
            </a:extLst>
          </p:cNvPr>
          <p:cNvSpPr>
            <a:spLocks noGrp="1"/>
          </p:cNvSpPr>
          <p:nvPr>
            <p:ph idx="1"/>
          </p:nvPr>
        </p:nvSpPr>
        <p:spPr>
          <a:xfrm>
            <a:off x="1484311" y="1407459"/>
            <a:ext cx="7310066" cy="5190565"/>
          </a:xfrm>
        </p:spPr>
        <p:txBody>
          <a:bodyPr>
            <a:normAutofit/>
          </a:bodyPr>
          <a:lstStyle/>
          <a:p>
            <a:pPr algn="just"/>
            <a:r>
              <a:rPr lang="en-US" sz="1700" dirty="0">
                <a:latin typeface="Cambria" panose="02040503050406030204" pitchFamily="18" charset="0"/>
                <a:ea typeface="Cambria" panose="02040503050406030204" pitchFamily="18" charset="0"/>
              </a:rPr>
              <a:t>At Arshi, we believe that our staff is our greatest asset. That's why we're committed to providing ongoing training and development opportunities to ensure they have the skills and knowledge they need to deliver exceptional client services.</a:t>
            </a:r>
          </a:p>
          <a:p>
            <a:pPr algn="just"/>
            <a:r>
              <a:rPr lang="en-US" sz="1700" dirty="0">
                <a:latin typeface="Cambria" panose="02040503050406030204" pitchFamily="18" charset="0"/>
                <a:ea typeface="Cambria" panose="02040503050406030204" pitchFamily="18" charset="0"/>
              </a:rPr>
              <a:t>At Arshi, we're proud to have a team of highly skilled and well-trained professionals who are dedicated to providing exceptional client services. Our team of dermatologists, aestheticians, and therapists have undergone rigorous training and have extensive experience in their respective fields.</a:t>
            </a:r>
          </a:p>
          <a:p>
            <a:pPr algn="just"/>
            <a:r>
              <a:rPr lang="en-US" sz="1700" b="0" i="0" u="none" strike="noStrike" dirty="0">
                <a:solidFill>
                  <a:srgbClr val="000000"/>
                </a:solidFill>
                <a:effectLst/>
                <a:latin typeface="Cambria" panose="02040503050406030204" pitchFamily="18" charset="0"/>
                <a:ea typeface="Cambria" panose="02040503050406030204" pitchFamily="18" charset="0"/>
              </a:rPr>
              <a:t>Receive personalized attention and customized treatment plans tailored to your unique needs</a:t>
            </a:r>
          </a:p>
          <a:p>
            <a:pPr algn="just"/>
            <a:r>
              <a:rPr lang="en-US" sz="1700" b="0" i="0" u="none" strike="noStrike" dirty="0">
                <a:solidFill>
                  <a:srgbClr val="000000"/>
                </a:solidFill>
                <a:effectLst/>
                <a:latin typeface="Cambria" panose="02040503050406030204" pitchFamily="18" charset="0"/>
                <a:ea typeface="Cambria" panose="02040503050406030204" pitchFamily="18" charset="0"/>
              </a:rPr>
              <a:t>Benefit from our commitment to staying up-to-date with the latest industry trends and advancements</a:t>
            </a:r>
            <a:endParaRPr lang="en-US" sz="1700" dirty="0">
              <a:solidFill>
                <a:srgbClr val="000000"/>
              </a:solidFill>
              <a:latin typeface="Cambria" panose="02040503050406030204" pitchFamily="18" charset="0"/>
              <a:ea typeface="Cambria" panose="02040503050406030204" pitchFamily="18" charset="0"/>
            </a:endParaRPr>
          </a:p>
          <a:p>
            <a:pPr algn="just"/>
            <a:r>
              <a:rPr lang="en-US" sz="1700" b="0" i="0" u="none" strike="noStrike" dirty="0">
                <a:solidFill>
                  <a:srgbClr val="000000"/>
                </a:solidFill>
                <a:effectLst/>
                <a:latin typeface="Cambria" panose="02040503050406030204" pitchFamily="18" charset="0"/>
                <a:ea typeface="Cambria" panose="02040503050406030204" pitchFamily="18" charset="0"/>
              </a:rPr>
              <a:t>Experience the comfort and relaxation of our state-of-the-art facility</a:t>
            </a:r>
          </a:p>
          <a:p>
            <a:pPr marL="0" indent="0" algn="just">
              <a:buNone/>
            </a:pPr>
            <a:endParaRPr lang="en-US" sz="1700" dirty="0">
              <a:latin typeface="Cambria" panose="02040503050406030204" pitchFamily="18" charset="0"/>
              <a:ea typeface="Cambria" panose="02040503050406030204" pitchFamily="18" charset="0"/>
            </a:endParaRPr>
          </a:p>
          <a:p>
            <a:pPr algn="just"/>
            <a:endParaRPr lang="en-IN" sz="1700" dirty="0">
              <a:latin typeface="Cambria" panose="02040503050406030204" pitchFamily="18" charset="0"/>
              <a:ea typeface="Cambria" panose="02040503050406030204" pitchFamily="18" charset="0"/>
            </a:endParaRPr>
          </a:p>
        </p:txBody>
      </p:sp>
      <p:pic>
        <p:nvPicPr>
          <p:cNvPr id="4" name="Picture 3" descr="Arshi Clinic">
            <a:hlinkClick r:id="rId2"/>
            <a:extLst>
              <a:ext uri="{FF2B5EF4-FFF2-40B4-BE49-F238E27FC236}">
                <a16:creationId xmlns:a16="http://schemas.microsoft.com/office/drawing/2014/main" id="{1404FC11-877C-C640-78B0-5C8EBD018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213AA20-A0A6-2754-248F-73A5B680CE42}"/>
              </a:ext>
            </a:extLst>
          </p:cNvPr>
          <p:cNvSpPr/>
          <p:nvPr/>
        </p:nvSpPr>
        <p:spPr>
          <a:xfrm>
            <a:off x="8794377" y="1772529"/>
            <a:ext cx="3261635" cy="3207434"/>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E83B898-DDEC-2CE1-536A-43F569EC23B5}"/>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90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AF5B-E9F7-4DA3-81B9-AD47CA31CFAE}"/>
              </a:ext>
            </a:extLst>
          </p:cNvPr>
          <p:cNvSpPr>
            <a:spLocks noGrp="1"/>
          </p:cNvSpPr>
          <p:nvPr>
            <p:ph type="title"/>
          </p:nvPr>
        </p:nvSpPr>
        <p:spPr>
          <a:xfrm>
            <a:off x="1484310" y="685801"/>
            <a:ext cx="10018713" cy="658867"/>
          </a:xfrm>
        </p:spPr>
        <p:txBody>
          <a:bodyPr>
            <a:normAutofit fontScale="90000"/>
          </a:bodyPr>
          <a:lstStyle/>
          <a:p>
            <a:r>
              <a:rPr lang="en-US" b="1" u="sng" dirty="0">
                <a:latin typeface="Cambria" panose="02040503050406030204" pitchFamily="18" charset="0"/>
                <a:ea typeface="Cambria" panose="02040503050406030204" pitchFamily="18" charset="0"/>
              </a:rPr>
              <a:t>Business Overview</a:t>
            </a:r>
            <a:endParaRPr lang="en-IN" b="1" u="sng"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6A49DB73-038D-4C4D-A7BA-ED72CAE25C38}"/>
              </a:ext>
            </a:extLst>
          </p:cNvPr>
          <p:cNvSpPr>
            <a:spLocks noGrp="1"/>
          </p:cNvSpPr>
          <p:nvPr>
            <p:ph idx="1"/>
          </p:nvPr>
        </p:nvSpPr>
        <p:spPr>
          <a:xfrm>
            <a:off x="1484310" y="2217195"/>
            <a:ext cx="6989130" cy="3668110"/>
          </a:xfrm>
        </p:spPr>
        <p:txBody>
          <a:bodyPr>
            <a:noAutofit/>
          </a:bodyPr>
          <a:lstStyle/>
          <a:p>
            <a:endParaRPr lang="en-US" sz="1800" dirty="0">
              <a:latin typeface="Cambria" panose="02040503050406030204" pitchFamily="18" charset="0"/>
              <a:ea typeface="Cambria" panose="02040503050406030204" pitchFamily="18" charset="0"/>
              <a:cs typeface="Calibri" panose="020F0502020204030204" pitchFamily="34" charset="0"/>
            </a:endParaRPr>
          </a:p>
          <a:p>
            <a:r>
              <a:rPr lang="en-US" sz="1800" dirty="0">
                <a:latin typeface="Cambria" panose="02040503050406030204" pitchFamily="18" charset="0"/>
                <a:ea typeface="Cambria" panose="02040503050406030204" pitchFamily="18" charset="0"/>
                <a:cs typeface="Calibri" panose="020F0502020204030204" pitchFamily="34" charset="0"/>
              </a:rPr>
              <a:t>Arshi Skin and hair clinic established on </a:t>
            </a:r>
            <a:r>
              <a:rPr lang="en-US" sz="1800" b="1" dirty="0">
                <a:latin typeface="Cambria" panose="02040503050406030204" pitchFamily="18" charset="0"/>
                <a:ea typeface="Cambria" panose="02040503050406030204" pitchFamily="18" charset="0"/>
                <a:cs typeface="Calibri" panose="020F0502020204030204" pitchFamily="34" charset="0"/>
              </a:rPr>
              <a:t>8</a:t>
            </a:r>
            <a:r>
              <a:rPr lang="en-US" sz="1800" b="1" baseline="30000" dirty="0">
                <a:latin typeface="Cambria" panose="02040503050406030204" pitchFamily="18" charset="0"/>
                <a:ea typeface="Cambria" panose="02040503050406030204" pitchFamily="18" charset="0"/>
                <a:cs typeface="Calibri" panose="020F0502020204030204" pitchFamily="34" charset="0"/>
              </a:rPr>
              <a:t>th</a:t>
            </a:r>
            <a:r>
              <a:rPr lang="en-US" sz="1800" b="1" dirty="0">
                <a:latin typeface="Cambria" panose="02040503050406030204" pitchFamily="18" charset="0"/>
                <a:ea typeface="Cambria" panose="02040503050406030204" pitchFamily="18" charset="0"/>
                <a:cs typeface="Calibri" panose="020F0502020204030204" pitchFamily="34" charset="0"/>
              </a:rPr>
              <a:t> March 2017</a:t>
            </a:r>
            <a:r>
              <a:rPr lang="en-US" sz="1800" dirty="0">
                <a:latin typeface="Cambria" panose="02040503050406030204" pitchFamily="18" charset="0"/>
                <a:ea typeface="Cambria" panose="02040503050406030204" pitchFamily="18" charset="0"/>
                <a:cs typeface="Calibri" panose="020F0502020204030204" pitchFamily="34" charset="0"/>
              </a:rPr>
              <a:t>. Arshi Clinic is a reputable provider of skincare and hair restoration services.</a:t>
            </a:r>
          </a:p>
          <a:p>
            <a:r>
              <a:rPr lang="en-US" sz="1800" dirty="0">
                <a:latin typeface="Cambria" panose="02040503050406030204" pitchFamily="18" charset="0"/>
                <a:ea typeface="Cambria" panose="02040503050406030204" pitchFamily="18" charset="0"/>
              </a:rPr>
              <a:t>Arshi's </a:t>
            </a:r>
            <a:r>
              <a:rPr lang="en-US" sz="1800" b="1" dirty="0">
                <a:latin typeface="Cambria" panose="02040503050406030204" pitchFamily="18" charset="0"/>
                <a:ea typeface="Cambria" panose="02040503050406030204" pitchFamily="18" charset="0"/>
              </a:rPr>
              <a:t>Visionary</a:t>
            </a:r>
            <a:r>
              <a:rPr lang="en-US" sz="1800" dirty="0">
                <a:latin typeface="Cambria" panose="02040503050406030204" pitchFamily="18" charset="0"/>
                <a:ea typeface="Cambria" panose="02040503050406030204" pitchFamily="18" charset="0"/>
              </a:rPr>
              <a:t> Endeavors: Precision in Purpose:</a:t>
            </a:r>
          </a:p>
          <a:p>
            <a:r>
              <a:rPr lang="en-US" sz="1800" b="1" dirty="0">
                <a:latin typeface="Cambria" panose="02040503050406030204" pitchFamily="18" charset="0"/>
                <a:ea typeface="Cambria" panose="02040503050406030204" pitchFamily="18" charset="0"/>
                <a:cs typeface="Calibri" panose="020F0502020204030204" pitchFamily="34" charset="0"/>
              </a:rPr>
              <a:t>A-</a:t>
            </a:r>
            <a:r>
              <a:rPr lang="en-US" sz="1800" dirty="0">
                <a:latin typeface="Cambria" panose="02040503050406030204" pitchFamily="18" charset="0"/>
                <a:ea typeface="Cambria" panose="02040503050406030204" pitchFamily="18" charset="0"/>
                <a:cs typeface="Calibri" panose="020F0502020204030204" pitchFamily="34" charset="0"/>
              </a:rPr>
              <a:t> To deliver world class quality dermatological services at  </a:t>
            </a:r>
            <a:r>
              <a:rPr lang="en-US" sz="1800" b="1" dirty="0">
                <a:latin typeface="Cambria" panose="02040503050406030204" pitchFamily="18" charset="0"/>
                <a:ea typeface="Cambria" panose="02040503050406030204" pitchFamily="18" charset="0"/>
                <a:cs typeface="Calibri" panose="020F0502020204030204" pitchFamily="34" charset="0"/>
              </a:rPr>
              <a:t>AFFORDABLE</a:t>
            </a:r>
            <a:r>
              <a:rPr lang="en-US" sz="1800" dirty="0">
                <a:latin typeface="Cambria" panose="02040503050406030204" pitchFamily="18" charset="0"/>
                <a:ea typeface="Cambria" panose="02040503050406030204" pitchFamily="18" charset="0"/>
                <a:cs typeface="Calibri" panose="020F0502020204030204" pitchFamily="34" charset="0"/>
              </a:rPr>
              <a:t>  cost for all classes of society.</a:t>
            </a:r>
          </a:p>
          <a:p>
            <a:pPr fontAlgn="base"/>
            <a:r>
              <a:rPr lang="en-US" sz="1800" b="1" dirty="0">
                <a:latin typeface="Cambria" panose="02040503050406030204" pitchFamily="18" charset="0"/>
                <a:ea typeface="Cambria" panose="02040503050406030204" pitchFamily="18" charset="0"/>
                <a:cs typeface="Calibri" panose="020F0502020204030204" pitchFamily="34" charset="0"/>
              </a:rPr>
              <a:t>R-</a:t>
            </a:r>
            <a:r>
              <a:rPr lang="en-US" sz="1800" dirty="0">
                <a:latin typeface="Cambria" panose="02040503050406030204" pitchFamily="18" charset="0"/>
                <a:ea typeface="Cambria" panose="02040503050406030204" pitchFamily="18" charset="0"/>
                <a:cs typeface="Calibri" panose="020F0502020204030204" pitchFamily="34" charset="0"/>
              </a:rPr>
              <a:t> To deliver the best possible </a:t>
            </a:r>
            <a:r>
              <a:rPr lang="en-US" sz="1800" b="1" dirty="0">
                <a:latin typeface="Cambria" panose="02040503050406030204" pitchFamily="18" charset="0"/>
                <a:ea typeface="Cambria" panose="02040503050406030204" pitchFamily="18" charset="0"/>
                <a:cs typeface="Calibri" panose="020F0502020204030204" pitchFamily="34" charset="0"/>
              </a:rPr>
              <a:t>RESULTS</a:t>
            </a:r>
            <a:r>
              <a:rPr lang="en-US" sz="1800" dirty="0">
                <a:latin typeface="Cambria" panose="02040503050406030204" pitchFamily="18" charset="0"/>
                <a:ea typeface="Cambria" panose="02040503050406030204" pitchFamily="18" charset="0"/>
                <a:cs typeface="Calibri" panose="020F0502020204030204" pitchFamily="34" charset="0"/>
              </a:rPr>
              <a:t>.</a:t>
            </a:r>
          </a:p>
          <a:p>
            <a:pPr fontAlgn="base"/>
            <a:r>
              <a:rPr lang="en-US" sz="1800" b="1" dirty="0">
                <a:latin typeface="Cambria" panose="02040503050406030204" pitchFamily="18" charset="0"/>
                <a:ea typeface="Cambria" panose="02040503050406030204" pitchFamily="18" charset="0"/>
                <a:cs typeface="Calibri" panose="020F0502020204030204" pitchFamily="34" charset="0"/>
              </a:rPr>
              <a:t>S-</a:t>
            </a:r>
            <a:r>
              <a:rPr lang="en-US" sz="1800" dirty="0">
                <a:latin typeface="Cambria" panose="02040503050406030204" pitchFamily="18" charset="0"/>
                <a:ea typeface="Cambria" panose="02040503050406030204" pitchFamily="18" charset="0"/>
                <a:cs typeface="Calibri" panose="020F0502020204030204" pitchFamily="34" charset="0"/>
              </a:rPr>
              <a:t> To deliver latest treatments with a patient focused approach and render utmost care and  compassion in delivering these treatments </a:t>
            </a:r>
            <a:r>
              <a:rPr lang="en-US" sz="1800" b="1" dirty="0">
                <a:latin typeface="Cambria" panose="02040503050406030204" pitchFamily="18" charset="0"/>
                <a:ea typeface="Cambria" panose="02040503050406030204" pitchFamily="18" charset="0"/>
                <a:cs typeface="Calibri" panose="020F0502020204030204" pitchFamily="34" charset="0"/>
              </a:rPr>
              <a:t>SAFELY</a:t>
            </a:r>
            <a:r>
              <a:rPr lang="en-US" sz="1800" dirty="0">
                <a:latin typeface="Cambria" panose="02040503050406030204" pitchFamily="18" charset="0"/>
                <a:ea typeface="Cambria" panose="02040503050406030204" pitchFamily="18" charset="0"/>
                <a:cs typeface="Calibri" panose="020F0502020204030204" pitchFamily="34" charset="0"/>
              </a:rPr>
              <a:t>.</a:t>
            </a:r>
          </a:p>
          <a:p>
            <a:pPr fontAlgn="base"/>
            <a:r>
              <a:rPr lang="en-US" sz="1800" b="1" dirty="0">
                <a:latin typeface="Cambria" panose="02040503050406030204" pitchFamily="18" charset="0"/>
                <a:ea typeface="Cambria" panose="02040503050406030204" pitchFamily="18" charset="0"/>
                <a:cs typeface="Calibri" panose="020F0502020204030204" pitchFamily="34" charset="0"/>
              </a:rPr>
              <a:t>H-</a:t>
            </a:r>
            <a:r>
              <a:rPr lang="en-US" sz="1800" dirty="0">
                <a:latin typeface="Cambria" panose="02040503050406030204" pitchFamily="18" charset="0"/>
                <a:ea typeface="Cambria" panose="02040503050406030204" pitchFamily="18" charset="0"/>
                <a:cs typeface="Calibri" panose="020F0502020204030204" pitchFamily="34" charset="0"/>
              </a:rPr>
              <a:t> To have a </a:t>
            </a:r>
            <a:r>
              <a:rPr lang="en-US" sz="1800" b="1" dirty="0">
                <a:latin typeface="Cambria" panose="02040503050406030204" pitchFamily="18" charset="0"/>
                <a:ea typeface="Cambria" panose="02040503050406030204" pitchFamily="18" charset="0"/>
                <a:cs typeface="Calibri" panose="020F0502020204030204" pitchFamily="34" charset="0"/>
              </a:rPr>
              <a:t>HOLISTIC APPROACH</a:t>
            </a:r>
            <a:r>
              <a:rPr lang="en-US" sz="1800" dirty="0">
                <a:latin typeface="Cambria" panose="02040503050406030204" pitchFamily="18" charset="0"/>
                <a:ea typeface="Cambria" panose="02040503050406030204" pitchFamily="18" charset="0"/>
                <a:cs typeface="Calibri" panose="020F0502020204030204" pitchFamily="34" charset="0"/>
              </a:rPr>
              <a:t> to both patient and condition to be treated.</a:t>
            </a:r>
          </a:p>
          <a:p>
            <a:pPr fontAlgn="base"/>
            <a:r>
              <a:rPr lang="en-US" sz="1800" b="1" dirty="0">
                <a:latin typeface="Cambria" panose="02040503050406030204" pitchFamily="18" charset="0"/>
                <a:ea typeface="Cambria" panose="02040503050406030204" pitchFamily="18" charset="0"/>
                <a:cs typeface="Calibri" panose="020F0502020204030204" pitchFamily="34" charset="0"/>
              </a:rPr>
              <a:t>I</a:t>
            </a:r>
            <a:r>
              <a:rPr lang="en-US" sz="1800" dirty="0">
                <a:latin typeface="Cambria" panose="02040503050406030204" pitchFamily="18" charset="0"/>
                <a:ea typeface="Cambria" panose="02040503050406030204" pitchFamily="18" charset="0"/>
                <a:cs typeface="Calibri" panose="020F0502020204030204" pitchFamily="34" charset="0"/>
              </a:rPr>
              <a:t>- To </a:t>
            </a:r>
            <a:r>
              <a:rPr lang="en-US" sz="1800" b="1" dirty="0">
                <a:latin typeface="Cambria" panose="02040503050406030204" pitchFamily="18" charset="0"/>
                <a:ea typeface="Cambria" panose="02040503050406030204" pitchFamily="18" charset="0"/>
                <a:cs typeface="Calibri" panose="020F0502020204030204" pitchFamily="34" charset="0"/>
              </a:rPr>
              <a:t>INNOVATE</a:t>
            </a:r>
            <a:r>
              <a:rPr lang="en-US" sz="1800" dirty="0">
                <a:latin typeface="Cambria" panose="02040503050406030204" pitchFamily="18" charset="0"/>
                <a:ea typeface="Cambria" panose="02040503050406030204" pitchFamily="18" charset="0"/>
                <a:cs typeface="Calibri" panose="020F0502020204030204" pitchFamily="34" charset="0"/>
              </a:rPr>
              <a:t> and develop new lines of treatment for dermatological and aesthetic conditions.</a:t>
            </a:r>
          </a:p>
          <a:p>
            <a:pPr marL="0" indent="0">
              <a:buNone/>
            </a:pPr>
            <a:endParaRPr lang="en-US" sz="1800" b="1" dirty="0">
              <a:latin typeface="Cambria" panose="02040503050406030204" pitchFamily="18" charset="0"/>
              <a:ea typeface="Cambria" panose="02040503050406030204" pitchFamily="18" charset="0"/>
              <a:cs typeface="Calibri" panose="020F0502020204030204" pitchFamily="34" charset="0"/>
            </a:endParaRPr>
          </a:p>
          <a:p>
            <a:pPr marL="0" indent="0">
              <a:buNone/>
            </a:pPr>
            <a:endParaRPr lang="en-IN" sz="1800" b="1" dirty="0">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descr="Arshi Clinic">
            <a:hlinkClick r:id="rId2"/>
            <a:extLst>
              <a:ext uri="{FF2B5EF4-FFF2-40B4-BE49-F238E27FC236}">
                <a16:creationId xmlns:a16="http://schemas.microsoft.com/office/drawing/2014/main" id="{04D74D99-CEEB-9CEE-7FBC-17007D945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D97B91-8624-8466-C94D-2FE736334CA5}"/>
              </a:ext>
            </a:extLst>
          </p:cNvPr>
          <p:cNvSpPr/>
          <p:nvPr/>
        </p:nvSpPr>
        <p:spPr>
          <a:xfrm>
            <a:off x="7859149" y="1260260"/>
            <a:ext cx="4248443" cy="318512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EEDB95-FD61-1384-3CBD-D9C4087BFDF6}"/>
              </a:ext>
            </a:extLst>
          </p:cNvPr>
          <p:cNvSpPr/>
          <p:nvPr/>
        </p:nvSpPr>
        <p:spPr>
          <a:xfrm>
            <a:off x="8328074" y="4895557"/>
            <a:ext cx="3559126" cy="1575581"/>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9EA255-CF3B-C6FC-F9D3-11CC1C353649}"/>
              </a:ext>
            </a:extLst>
          </p:cNvPr>
          <p:cNvSpPr/>
          <p:nvPr/>
        </p:nvSpPr>
        <p:spPr>
          <a:xfrm>
            <a:off x="3123080" y="267286"/>
            <a:ext cx="121207" cy="124887"/>
          </a:xfrm>
          <a:prstGeom prst="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116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A095-6154-4ABA-BAB2-62922F47E21C}"/>
              </a:ext>
            </a:extLst>
          </p:cNvPr>
          <p:cNvSpPr>
            <a:spLocks noGrp="1"/>
          </p:cNvSpPr>
          <p:nvPr>
            <p:ph type="title"/>
          </p:nvPr>
        </p:nvSpPr>
        <p:spPr>
          <a:xfrm>
            <a:off x="1484311" y="685800"/>
            <a:ext cx="10018713" cy="1044947"/>
          </a:xfrm>
        </p:spPr>
        <p:txBody>
          <a:bodyPr>
            <a:normAutofit fontScale="90000"/>
          </a:bodyPr>
          <a:lstStyle/>
          <a:p>
            <a:r>
              <a:rPr lang="en-US" sz="3500" b="1" u="sng" dirty="0"/>
              <a:t>Organizational Structure</a:t>
            </a:r>
            <a:br>
              <a:rPr lang="en-US" sz="3500" b="1" u="sng" dirty="0"/>
            </a:br>
            <a:endParaRPr lang="en-IN" sz="3500" b="1" u="sng" dirty="0"/>
          </a:p>
        </p:txBody>
      </p:sp>
      <p:sp>
        <p:nvSpPr>
          <p:cNvPr id="3" name="Content Placeholder 2">
            <a:extLst>
              <a:ext uri="{FF2B5EF4-FFF2-40B4-BE49-F238E27FC236}">
                <a16:creationId xmlns:a16="http://schemas.microsoft.com/office/drawing/2014/main" id="{0B219681-6EC6-44E1-83B6-1E2438B64457}"/>
              </a:ext>
            </a:extLst>
          </p:cNvPr>
          <p:cNvSpPr>
            <a:spLocks noGrp="1"/>
          </p:cNvSpPr>
          <p:nvPr>
            <p:ph idx="1"/>
          </p:nvPr>
        </p:nvSpPr>
        <p:spPr>
          <a:xfrm>
            <a:off x="1391928" y="1740907"/>
            <a:ext cx="7213593" cy="5127253"/>
          </a:xfrm>
        </p:spPr>
        <p:txBody>
          <a:bodyPr>
            <a:noAutofit/>
          </a:bodyPr>
          <a:lstStyle/>
          <a:p>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pPr marL="0" indent="0">
              <a:buNone/>
            </a:pPr>
            <a:endParaRPr lang="en-US" sz="1900" b="1" dirty="0">
              <a:latin typeface="Calibri" panose="020F0502020204030204" pitchFamily="34" charset="0"/>
              <a:cs typeface="Calibri" panose="020F0502020204030204" pitchFamily="34" charset="0"/>
            </a:endParaRPr>
          </a:p>
          <a:p>
            <a:pPr marL="0" indent="0">
              <a:buNone/>
            </a:pPr>
            <a:endParaRPr lang="en-US" sz="1900" b="1" dirty="0">
              <a:latin typeface="Calibri" panose="020F0502020204030204" pitchFamily="34" charset="0"/>
              <a:cs typeface="Calibri" panose="020F0502020204030204" pitchFamily="34" charset="0"/>
            </a:endParaRPr>
          </a:p>
          <a:p>
            <a:pPr marL="0" indent="0">
              <a:buNone/>
            </a:pPr>
            <a:endParaRPr lang="en-US" sz="1900" b="1" dirty="0">
              <a:latin typeface="Calibri" panose="020F0502020204030204" pitchFamily="34" charset="0"/>
              <a:cs typeface="Calibri" panose="020F0502020204030204" pitchFamily="34" charset="0"/>
            </a:endParaRPr>
          </a:p>
          <a:p>
            <a:pPr marL="0" indent="0">
              <a:buNone/>
            </a:pPr>
            <a:endParaRPr lang="en-US" sz="1900" b="1" dirty="0">
              <a:latin typeface="Calibri" panose="020F0502020204030204" pitchFamily="34" charset="0"/>
              <a:cs typeface="Calibri" panose="020F0502020204030204" pitchFamily="34" charset="0"/>
            </a:endParaRPr>
          </a:p>
          <a:p>
            <a:pPr marL="0" indent="0">
              <a:buNone/>
            </a:pPr>
            <a:endParaRPr lang="en-US" sz="1900" b="1" dirty="0">
              <a:latin typeface="Calibri" panose="020F0502020204030204" pitchFamily="34" charset="0"/>
              <a:cs typeface="Calibri" panose="020F0502020204030204" pitchFamily="34" charset="0"/>
            </a:endParaRPr>
          </a:p>
          <a:p>
            <a:pPr marL="0" indent="0">
              <a:buNone/>
            </a:pPr>
            <a:endParaRPr lang="en-US" sz="1900" b="1" dirty="0">
              <a:latin typeface="Calibri" panose="020F0502020204030204" pitchFamily="34" charset="0"/>
              <a:cs typeface="Calibri" panose="020F0502020204030204" pitchFamily="34" charset="0"/>
            </a:endParaRPr>
          </a:p>
          <a:p>
            <a:r>
              <a:rPr lang="en-US" sz="1900" b="1" dirty="0">
                <a:latin typeface="Cambria" panose="02040503050406030204" pitchFamily="18" charset="0"/>
                <a:ea typeface="Cambria" panose="02040503050406030204" pitchFamily="18" charset="0"/>
                <a:cs typeface="Calibri" panose="020F0502020204030204" pitchFamily="34" charset="0"/>
              </a:rPr>
              <a:t>Head Office</a:t>
            </a:r>
            <a:r>
              <a:rPr lang="en-US" sz="1900" dirty="0">
                <a:latin typeface="Cambria" panose="02040503050406030204" pitchFamily="18" charset="0"/>
                <a:ea typeface="Cambria" panose="02040503050406030204" pitchFamily="18" charset="0"/>
                <a:cs typeface="Calibri" panose="020F0502020204030204" pitchFamily="34" charset="0"/>
              </a:rPr>
              <a:t>: 3rd Floor Krishnaveni Arcade, Indira Nagar, Gachibowli, Hyderabad, Telangana 500032</a:t>
            </a:r>
          </a:p>
          <a:p>
            <a:r>
              <a:rPr lang="en-US" sz="1900" dirty="0">
                <a:latin typeface="Cambria" panose="02040503050406030204" pitchFamily="18" charset="0"/>
                <a:ea typeface="Cambria" panose="02040503050406030204" pitchFamily="18" charset="0"/>
                <a:cs typeface="Calibri" panose="020F0502020204030204" pitchFamily="34" charset="0"/>
              </a:rPr>
              <a:t>Each branch is equipped with modern facilities and infrastructure to support our team members in delivering exceptional solutions and services, details of branch office as follows</a:t>
            </a:r>
          </a:p>
          <a:p>
            <a:r>
              <a:rPr lang="en-US" sz="1900" b="1" dirty="0">
                <a:latin typeface="Cambria" panose="02040503050406030204" pitchFamily="18" charset="0"/>
                <a:ea typeface="Cambria" panose="02040503050406030204" pitchFamily="18" charset="0"/>
                <a:cs typeface="Calibri" panose="020F0502020204030204" pitchFamily="34" charset="0"/>
              </a:rPr>
              <a:t>Branch Office -1:</a:t>
            </a:r>
            <a:r>
              <a:rPr lang="en-US" sz="1900" dirty="0">
                <a:latin typeface="Cambria" panose="02040503050406030204" pitchFamily="18" charset="0"/>
                <a:ea typeface="Cambria" panose="02040503050406030204" pitchFamily="18" charset="0"/>
                <a:cs typeface="Calibri" panose="020F0502020204030204" pitchFamily="34" charset="0"/>
              </a:rPr>
              <a:t> Plot 1-99/14, 3rd Floor, Beside Hyderabad Hosts, Madhapur, HITEC City, Hyderabad, Telangana 500081</a:t>
            </a:r>
          </a:p>
          <a:p>
            <a:r>
              <a:rPr lang="en-US" sz="1900" b="1" dirty="0">
                <a:latin typeface="Cambria" panose="02040503050406030204" pitchFamily="18" charset="0"/>
                <a:ea typeface="Cambria" panose="02040503050406030204" pitchFamily="18" charset="0"/>
                <a:cs typeface="Calibri" panose="020F0502020204030204" pitchFamily="34" charset="0"/>
              </a:rPr>
              <a:t>Branch Office -2</a:t>
            </a:r>
            <a:r>
              <a:rPr lang="en-US" sz="1900" dirty="0">
                <a:latin typeface="Cambria" panose="02040503050406030204" pitchFamily="18" charset="0"/>
                <a:ea typeface="Cambria" panose="02040503050406030204" pitchFamily="18" charset="0"/>
                <a:cs typeface="Calibri" panose="020F0502020204030204" pitchFamily="34" charset="0"/>
              </a:rPr>
              <a:t>: Plot 7-1/2, opposite Bharat Petrol pump, beside Unlimited Shopping Mall, Sri Durga Colony, </a:t>
            </a:r>
            <a:r>
              <a:rPr lang="en-US" sz="1900" dirty="0" err="1">
                <a:latin typeface="Cambria" panose="02040503050406030204" pitchFamily="18" charset="0"/>
                <a:ea typeface="Cambria" panose="02040503050406030204" pitchFamily="18" charset="0"/>
                <a:cs typeface="Calibri" panose="020F0502020204030204" pitchFamily="34" charset="0"/>
              </a:rPr>
              <a:t>Madeenaguda</a:t>
            </a:r>
            <a:r>
              <a:rPr lang="en-US" sz="1900" dirty="0">
                <a:latin typeface="Cambria" panose="02040503050406030204" pitchFamily="18" charset="0"/>
                <a:ea typeface="Cambria" panose="02040503050406030204" pitchFamily="18" charset="0"/>
                <a:cs typeface="Calibri" panose="020F0502020204030204" pitchFamily="34" charset="0"/>
              </a:rPr>
              <a:t>, Hyderabad, Telangana 500050</a:t>
            </a:r>
          </a:p>
          <a:p>
            <a:r>
              <a:rPr lang="en-US" sz="1900" b="1" dirty="0">
                <a:latin typeface="Cambria" panose="02040503050406030204" pitchFamily="18" charset="0"/>
                <a:ea typeface="Cambria" panose="02040503050406030204" pitchFamily="18" charset="0"/>
                <a:cs typeface="Calibri" panose="020F0502020204030204" pitchFamily="34" charset="0"/>
              </a:rPr>
              <a:t>Branch office -3</a:t>
            </a:r>
            <a:r>
              <a:rPr lang="en-US" sz="1900" dirty="0">
                <a:latin typeface="Cambria" panose="02040503050406030204" pitchFamily="18" charset="0"/>
                <a:ea typeface="Cambria" panose="02040503050406030204" pitchFamily="18" charset="0"/>
                <a:cs typeface="Calibri" panose="020F0502020204030204" pitchFamily="34" charset="0"/>
              </a:rPr>
              <a:t>: 3rd Floor, RMK Plaza, Virinchi Circle, Plot 8-2-630 to 636, Hyderabad, Telangana 500034</a:t>
            </a:r>
          </a:p>
          <a:p>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pPr marL="0" indent="0">
              <a:buNone/>
            </a:pPr>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pPr marL="0" indent="0">
              <a:buNone/>
            </a:pPr>
            <a:endParaRPr lang="en-US" sz="1900" dirty="0">
              <a:latin typeface="Calibri" panose="020F0502020204030204" pitchFamily="34" charset="0"/>
              <a:cs typeface="Calibri" panose="020F0502020204030204" pitchFamily="34" charset="0"/>
            </a:endParaRPr>
          </a:p>
          <a:p>
            <a:pPr marL="0" indent="0">
              <a:buNone/>
            </a:pPr>
            <a:endParaRPr lang="en-US"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endParaRPr lang="en-IN" sz="1900" dirty="0">
              <a:latin typeface="Calibri" panose="020F0502020204030204" pitchFamily="34" charset="0"/>
              <a:cs typeface="Calibri" panose="020F0502020204030204" pitchFamily="34" charset="0"/>
            </a:endParaRPr>
          </a:p>
          <a:p>
            <a:endParaRPr lang="en-IN" sz="1900" dirty="0">
              <a:latin typeface="Calibri" panose="020F0502020204030204" pitchFamily="34" charset="0"/>
              <a:cs typeface="Calibri" panose="020F0502020204030204" pitchFamily="34" charset="0"/>
            </a:endParaRPr>
          </a:p>
          <a:p>
            <a:endParaRPr lang="en-IN" sz="1900" dirty="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endParaRPr lang="en-US" sz="1900" b="1" dirty="0">
              <a:latin typeface="Calibri" panose="020F0502020204030204" pitchFamily="34" charset="0"/>
              <a:cs typeface="Calibri" panose="020F0502020204030204" pitchFamily="34" charset="0"/>
            </a:endParaRPr>
          </a:p>
          <a:p>
            <a:endParaRPr lang="en-IN" sz="19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7D4E0B7-FDC6-FD42-ABAC-0CF39E9D8ADB}"/>
              </a:ext>
            </a:extLst>
          </p:cNvPr>
          <p:cNvSpPr txBox="1"/>
          <p:nvPr/>
        </p:nvSpPr>
        <p:spPr>
          <a:xfrm>
            <a:off x="9326880" y="1160145"/>
            <a:ext cx="922047" cy="276999"/>
          </a:xfrm>
          <a:prstGeom prst="rect">
            <a:avLst/>
          </a:prstGeom>
          <a:noFill/>
        </p:spPr>
        <p:txBody>
          <a:bodyPr wrap="none" rtlCol="0">
            <a:spAutoFit/>
          </a:bodyPr>
          <a:lstStyle/>
          <a:p>
            <a:r>
              <a:rPr lang="en-IN" sz="1200" b="1" dirty="0">
                <a:solidFill>
                  <a:srgbClr val="FF0000"/>
                </a:solidFill>
              </a:rPr>
              <a:t>Gachibowli</a:t>
            </a:r>
          </a:p>
        </p:txBody>
      </p:sp>
      <p:sp>
        <p:nvSpPr>
          <p:cNvPr id="24" name="TextBox 23">
            <a:extLst>
              <a:ext uri="{FF2B5EF4-FFF2-40B4-BE49-F238E27FC236}">
                <a16:creationId xmlns:a16="http://schemas.microsoft.com/office/drawing/2014/main" id="{839C54B2-4B5B-3617-E0E5-F4ADE65B06CC}"/>
              </a:ext>
            </a:extLst>
          </p:cNvPr>
          <p:cNvSpPr txBox="1"/>
          <p:nvPr/>
        </p:nvSpPr>
        <p:spPr>
          <a:xfrm>
            <a:off x="10068560" y="1566545"/>
            <a:ext cx="808235" cy="276999"/>
          </a:xfrm>
          <a:prstGeom prst="rect">
            <a:avLst/>
          </a:prstGeom>
          <a:noFill/>
        </p:spPr>
        <p:txBody>
          <a:bodyPr wrap="none" rtlCol="0">
            <a:spAutoFit/>
          </a:bodyPr>
          <a:lstStyle/>
          <a:p>
            <a:r>
              <a:rPr lang="en-IN" sz="1200" b="1" dirty="0">
                <a:solidFill>
                  <a:srgbClr val="FF0000"/>
                </a:solidFill>
              </a:rPr>
              <a:t>Hitec city</a:t>
            </a:r>
          </a:p>
        </p:txBody>
      </p:sp>
      <p:sp>
        <p:nvSpPr>
          <p:cNvPr id="32" name="TextBox 31">
            <a:extLst>
              <a:ext uri="{FF2B5EF4-FFF2-40B4-BE49-F238E27FC236}">
                <a16:creationId xmlns:a16="http://schemas.microsoft.com/office/drawing/2014/main" id="{06EEF7AA-4B63-DFAB-D1DF-A9D7EA6FE9A6}"/>
              </a:ext>
            </a:extLst>
          </p:cNvPr>
          <p:cNvSpPr txBox="1"/>
          <p:nvPr/>
        </p:nvSpPr>
        <p:spPr>
          <a:xfrm>
            <a:off x="9903487" y="5120640"/>
            <a:ext cx="1097352" cy="276999"/>
          </a:xfrm>
          <a:prstGeom prst="rect">
            <a:avLst/>
          </a:prstGeom>
          <a:noFill/>
        </p:spPr>
        <p:txBody>
          <a:bodyPr wrap="none" rtlCol="0">
            <a:spAutoFit/>
          </a:bodyPr>
          <a:lstStyle/>
          <a:p>
            <a:r>
              <a:rPr lang="en-IN" sz="1200" b="1" dirty="0">
                <a:solidFill>
                  <a:srgbClr val="FF0000"/>
                </a:solidFill>
                <a:latin typeface="Cambria" panose="02040503050406030204" pitchFamily="18" charset="0"/>
                <a:ea typeface="Cambria" panose="02040503050406030204" pitchFamily="18" charset="0"/>
              </a:rPr>
              <a:t>Banjara Hills</a:t>
            </a:r>
          </a:p>
        </p:txBody>
      </p:sp>
      <p:sp>
        <p:nvSpPr>
          <p:cNvPr id="39" name="TextBox 38">
            <a:extLst>
              <a:ext uri="{FF2B5EF4-FFF2-40B4-BE49-F238E27FC236}">
                <a16:creationId xmlns:a16="http://schemas.microsoft.com/office/drawing/2014/main" id="{E8C7B0B9-046E-BC1B-FC3F-51255A21DC35}"/>
              </a:ext>
            </a:extLst>
          </p:cNvPr>
          <p:cNvSpPr txBox="1"/>
          <p:nvPr/>
        </p:nvSpPr>
        <p:spPr>
          <a:xfrm>
            <a:off x="10474960" y="5781040"/>
            <a:ext cx="1170513" cy="276999"/>
          </a:xfrm>
          <a:prstGeom prst="rect">
            <a:avLst/>
          </a:prstGeom>
          <a:noFill/>
        </p:spPr>
        <p:txBody>
          <a:bodyPr wrap="none" rtlCol="0">
            <a:spAutoFit/>
          </a:bodyPr>
          <a:lstStyle/>
          <a:p>
            <a:r>
              <a:rPr lang="en-IN" sz="1200" b="1" dirty="0" err="1">
                <a:solidFill>
                  <a:srgbClr val="FF0000"/>
                </a:solidFill>
                <a:latin typeface="Cambria" panose="02040503050406030204" pitchFamily="18" charset="0"/>
                <a:ea typeface="Cambria" panose="02040503050406030204" pitchFamily="18" charset="0"/>
              </a:rPr>
              <a:t>Madeenaguda</a:t>
            </a:r>
            <a:endParaRPr lang="en-IN" sz="1200" b="1" dirty="0">
              <a:solidFill>
                <a:srgbClr val="FF0000"/>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E8A14042-F04C-D2F9-76AD-F285FDBE6FE2}"/>
              </a:ext>
            </a:extLst>
          </p:cNvPr>
          <p:cNvSpPr txBox="1"/>
          <p:nvPr/>
        </p:nvSpPr>
        <p:spPr>
          <a:xfrm>
            <a:off x="10576560" y="2076450"/>
            <a:ext cx="1531060" cy="276999"/>
          </a:xfrm>
          <a:prstGeom prst="rect">
            <a:avLst/>
          </a:prstGeom>
          <a:noFill/>
        </p:spPr>
        <p:txBody>
          <a:bodyPr wrap="square" rtlCol="0">
            <a:spAutoFit/>
          </a:bodyPr>
          <a:lstStyle/>
          <a:p>
            <a:r>
              <a:rPr lang="en-IN" sz="1200" b="1" dirty="0">
                <a:latin typeface="Cambria" panose="02040503050406030204" pitchFamily="18" charset="0"/>
                <a:ea typeface="Cambria" panose="02040503050406030204" pitchFamily="18" charset="0"/>
              </a:rPr>
              <a:t>Hyderabad</a:t>
            </a:r>
          </a:p>
        </p:txBody>
      </p:sp>
      <p:pic>
        <p:nvPicPr>
          <p:cNvPr id="5" name="Picture 4" descr="Arshi Clinic">
            <a:hlinkClick r:id="rId2"/>
            <a:extLst>
              <a:ext uri="{FF2B5EF4-FFF2-40B4-BE49-F238E27FC236}">
                <a16:creationId xmlns:a16="http://schemas.microsoft.com/office/drawing/2014/main" id="{B86EA857-409D-3CBD-FB10-40E7BA936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28FDBF-6895-1073-0DB1-6C73ECABBC03}"/>
              </a:ext>
            </a:extLst>
          </p:cNvPr>
          <p:cNvSpPr/>
          <p:nvPr/>
        </p:nvSpPr>
        <p:spPr>
          <a:xfrm>
            <a:off x="8369621" y="2050424"/>
            <a:ext cx="3758612" cy="304085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960F5A0-47DE-7D02-367E-7711826AA135}"/>
              </a:ext>
            </a:extLst>
          </p:cNvPr>
          <p:cNvCxnSpPr/>
          <p:nvPr/>
        </p:nvCxnSpPr>
        <p:spPr>
          <a:xfrm>
            <a:off x="11760591" y="5697855"/>
            <a:ext cx="914400" cy="914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32B66A-D064-0431-4AFB-6B352BA9DE55}"/>
              </a:ext>
            </a:extLst>
          </p:cNvPr>
          <p:cNvCxnSpPr/>
          <p:nvPr/>
        </p:nvCxnSpPr>
        <p:spPr>
          <a:xfrm flipH="1" flipV="1">
            <a:off x="11000839" y="3429000"/>
            <a:ext cx="341251" cy="226885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8ED54657-C0EF-E3BE-04C0-089C616FE509}"/>
              </a:ext>
            </a:extLst>
          </p:cNvPr>
          <p:cNvCxnSpPr>
            <a:cxnSpLocks/>
            <a:stCxn id="32" idx="0"/>
          </p:cNvCxnSpPr>
          <p:nvPr/>
        </p:nvCxnSpPr>
        <p:spPr>
          <a:xfrm flipH="1" flipV="1">
            <a:off x="10178557" y="3470592"/>
            <a:ext cx="273606" cy="165004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42BDE414-7DF7-322F-2101-A0F72690A871}"/>
              </a:ext>
            </a:extLst>
          </p:cNvPr>
          <p:cNvCxnSpPr>
            <a:cxnSpLocks/>
          </p:cNvCxnSpPr>
          <p:nvPr/>
        </p:nvCxnSpPr>
        <p:spPr>
          <a:xfrm flipV="1">
            <a:off x="10315360" y="1937627"/>
            <a:ext cx="76056" cy="115541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293F0567-4F15-E85F-38DD-EEFFC36B3AC8}"/>
              </a:ext>
            </a:extLst>
          </p:cNvPr>
          <p:cNvCxnSpPr>
            <a:cxnSpLocks/>
          </p:cNvCxnSpPr>
          <p:nvPr/>
        </p:nvCxnSpPr>
        <p:spPr>
          <a:xfrm flipV="1">
            <a:off x="9562664" y="1484758"/>
            <a:ext cx="69890" cy="185089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C142D3C6-DDFD-AAFA-BFBF-22A1AD2953F7}"/>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437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6F5B-2233-4568-89F0-4A517C2131A6}"/>
              </a:ext>
            </a:extLst>
          </p:cNvPr>
          <p:cNvSpPr>
            <a:spLocks noGrp="1"/>
          </p:cNvSpPr>
          <p:nvPr>
            <p:ph type="title"/>
          </p:nvPr>
        </p:nvSpPr>
        <p:spPr>
          <a:xfrm>
            <a:off x="1484311" y="685800"/>
            <a:ext cx="10018713" cy="942975"/>
          </a:xfrm>
        </p:spPr>
        <p:txBody>
          <a:bodyPr>
            <a:normAutofit/>
          </a:bodyPr>
          <a:lstStyle/>
          <a:p>
            <a:r>
              <a:rPr lang="en-US" sz="3500" b="1" u="sng" dirty="0">
                <a:latin typeface="Cambria" panose="02040503050406030204" pitchFamily="18" charset="0"/>
                <a:ea typeface="Cambria" panose="02040503050406030204" pitchFamily="18" charset="0"/>
              </a:rPr>
              <a:t>Financial Analysis</a:t>
            </a:r>
            <a:endParaRPr lang="en-IN" sz="3500" b="1" u="sng" dirty="0">
              <a:latin typeface="Cambria" panose="02040503050406030204" pitchFamily="18" charset="0"/>
              <a:ea typeface="Cambria" panose="02040503050406030204" pitchFamily="18" charset="0"/>
            </a:endParaRPr>
          </a:p>
        </p:txBody>
      </p:sp>
      <p:graphicFrame>
        <p:nvGraphicFramePr>
          <p:cNvPr id="8" name="Content Placeholder 7">
            <a:extLst>
              <a:ext uri="{FF2B5EF4-FFF2-40B4-BE49-F238E27FC236}">
                <a16:creationId xmlns:a16="http://schemas.microsoft.com/office/drawing/2014/main" id="{7FD94D13-8CF7-7BFD-460C-D132E70D26F4}"/>
              </a:ext>
            </a:extLst>
          </p:cNvPr>
          <p:cNvGraphicFramePr>
            <a:graphicFrameLocks noGrp="1"/>
          </p:cNvGraphicFramePr>
          <p:nvPr>
            <p:ph idx="1"/>
            <p:extLst>
              <p:ext uri="{D42A27DB-BD31-4B8C-83A1-F6EECF244321}">
                <p14:modId xmlns:p14="http://schemas.microsoft.com/office/powerpoint/2010/main" val="1052036297"/>
              </p:ext>
            </p:extLst>
          </p:nvPr>
        </p:nvGraphicFramePr>
        <p:xfrm>
          <a:off x="1484313" y="2184400"/>
          <a:ext cx="10018712" cy="3606800"/>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9B448A50-5142-9A9D-81B2-7AF15D1CE772}"/>
              </a:ext>
            </a:extLst>
          </p:cNvPr>
          <p:cNvCxnSpPr>
            <a:cxnSpLocks/>
          </p:cNvCxnSpPr>
          <p:nvPr/>
        </p:nvCxnSpPr>
        <p:spPr>
          <a:xfrm>
            <a:off x="2357120" y="2184400"/>
            <a:ext cx="0" cy="316992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430FF79-35AA-2F2B-B20E-E8ACBC57AE6C}"/>
              </a:ext>
            </a:extLst>
          </p:cNvPr>
          <p:cNvCxnSpPr>
            <a:cxnSpLocks/>
          </p:cNvCxnSpPr>
          <p:nvPr/>
        </p:nvCxnSpPr>
        <p:spPr>
          <a:xfrm flipV="1">
            <a:off x="2286000" y="5252720"/>
            <a:ext cx="9217024" cy="50800"/>
          </a:xfrm>
          <a:prstGeom prst="line">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323B4997-711D-534F-AFB0-22E8C321251D}"/>
              </a:ext>
            </a:extLst>
          </p:cNvPr>
          <p:cNvSpPr/>
          <p:nvPr/>
        </p:nvSpPr>
        <p:spPr>
          <a:xfrm flipH="1">
            <a:off x="8065110" y="3048880"/>
            <a:ext cx="90915" cy="744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C3A05715-4527-A069-143C-4FDE7C58DE29}"/>
              </a:ext>
            </a:extLst>
          </p:cNvPr>
          <p:cNvSpPr/>
          <p:nvPr/>
        </p:nvSpPr>
        <p:spPr>
          <a:xfrm flipH="1">
            <a:off x="9857115" y="2675761"/>
            <a:ext cx="90915" cy="744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D64F5A0A-D50A-3344-F0F6-49B1D5C1A6C1}"/>
              </a:ext>
            </a:extLst>
          </p:cNvPr>
          <p:cNvSpPr/>
          <p:nvPr/>
        </p:nvSpPr>
        <p:spPr>
          <a:xfrm flipH="1">
            <a:off x="6262587" y="3400970"/>
            <a:ext cx="90915" cy="744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273E2AA7-DFAC-D05C-9315-A057807D158E}"/>
              </a:ext>
            </a:extLst>
          </p:cNvPr>
          <p:cNvSpPr/>
          <p:nvPr/>
        </p:nvSpPr>
        <p:spPr>
          <a:xfrm flipH="1">
            <a:off x="4470576" y="3574390"/>
            <a:ext cx="90915" cy="744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301C96FD-E846-9ADA-620B-BE59FC4404A1}"/>
              </a:ext>
            </a:extLst>
          </p:cNvPr>
          <p:cNvSpPr/>
          <p:nvPr/>
        </p:nvSpPr>
        <p:spPr>
          <a:xfrm flipH="1">
            <a:off x="2657541" y="3863420"/>
            <a:ext cx="90915" cy="744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9" name="Straight Connector 28">
            <a:extLst>
              <a:ext uri="{FF2B5EF4-FFF2-40B4-BE49-F238E27FC236}">
                <a16:creationId xmlns:a16="http://schemas.microsoft.com/office/drawing/2014/main" id="{D8D98A89-5EFA-B6D7-D4C9-41F6C0710F75}"/>
              </a:ext>
            </a:extLst>
          </p:cNvPr>
          <p:cNvCxnSpPr>
            <a:stCxn id="25" idx="7"/>
          </p:cNvCxnSpPr>
          <p:nvPr/>
        </p:nvCxnSpPr>
        <p:spPr>
          <a:xfrm flipV="1">
            <a:off x="2670855" y="3611611"/>
            <a:ext cx="1799721" cy="262711"/>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46D617B-A95E-E65D-0593-AAACCD6281E6}"/>
              </a:ext>
            </a:extLst>
          </p:cNvPr>
          <p:cNvCxnSpPr>
            <a:cxnSpLocks/>
          </p:cNvCxnSpPr>
          <p:nvPr/>
        </p:nvCxnSpPr>
        <p:spPr>
          <a:xfrm flipV="1">
            <a:off x="4553781" y="3429000"/>
            <a:ext cx="1708806" cy="17440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B540A99-7D13-F543-2939-9742E372B992}"/>
              </a:ext>
            </a:extLst>
          </p:cNvPr>
          <p:cNvCxnSpPr>
            <a:cxnSpLocks/>
            <a:endCxn id="20" idx="5"/>
          </p:cNvCxnSpPr>
          <p:nvPr/>
        </p:nvCxnSpPr>
        <p:spPr>
          <a:xfrm flipV="1">
            <a:off x="6262587" y="3112420"/>
            <a:ext cx="1815837" cy="325771"/>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C034595-063F-64C9-77AE-36A93A8BAEB3}"/>
              </a:ext>
            </a:extLst>
          </p:cNvPr>
          <p:cNvCxnSpPr>
            <a:cxnSpLocks/>
            <a:endCxn id="21" idx="7"/>
          </p:cNvCxnSpPr>
          <p:nvPr/>
        </p:nvCxnSpPr>
        <p:spPr>
          <a:xfrm flipV="1">
            <a:off x="8078424" y="2686663"/>
            <a:ext cx="1792005" cy="380938"/>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F5D75D3-B5CF-D35B-EA66-A49F31291E8B}"/>
              </a:ext>
            </a:extLst>
          </p:cNvPr>
          <p:cNvSpPr txBox="1"/>
          <p:nvPr/>
        </p:nvSpPr>
        <p:spPr>
          <a:xfrm>
            <a:off x="2370435" y="3526212"/>
            <a:ext cx="982359" cy="276999"/>
          </a:xfrm>
          <a:prstGeom prst="rect">
            <a:avLst/>
          </a:prstGeom>
          <a:noFill/>
        </p:spPr>
        <p:txBody>
          <a:bodyPr wrap="square" rtlCol="0">
            <a:spAutoFit/>
          </a:bodyPr>
          <a:lstStyle/>
          <a:p>
            <a:r>
              <a:rPr lang="en-US" sz="1200" b="1" dirty="0">
                <a:latin typeface="Cambria" panose="02040503050406030204" pitchFamily="18" charset="0"/>
                <a:ea typeface="Cambria" panose="02040503050406030204" pitchFamily="18" charset="0"/>
              </a:rPr>
              <a:t>20.20%</a:t>
            </a:r>
            <a:endParaRPr lang="en-IN" sz="1200" b="1" dirty="0">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D13A1E58-716A-A2C8-C93B-AE4DB342ACC8}"/>
              </a:ext>
            </a:extLst>
          </p:cNvPr>
          <p:cNvSpPr txBox="1"/>
          <p:nvPr/>
        </p:nvSpPr>
        <p:spPr>
          <a:xfrm>
            <a:off x="5980390" y="3001575"/>
            <a:ext cx="872355" cy="323165"/>
          </a:xfrm>
          <a:prstGeom prst="rect">
            <a:avLst/>
          </a:prstGeom>
          <a:noFill/>
        </p:spPr>
        <p:txBody>
          <a:bodyPr wrap="none" rtlCol="0">
            <a:spAutoFit/>
          </a:bodyPr>
          <a:lstStyle/>
          <a:p>
            <a:r>
              <a:rPr lang="en-US" sz="1500" b="1" dirty="0">
                <a:latin typeface="Cambria" panose="02040503050406030204" pitchFamily="18" charset="0"/>
                <a:ea typeface="Cambria" panose="02040503050406030204" pitchFamily="18" charset="0"/>
              </a:rPr>
              <a:t>27.45%</a:t>
            </a:r>
            <a:endParaRPr lang="en-IN" sz="1500" b="1"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B40DAE68-6050-AC8C-0133-55AF0EE2973C}"/>
              </a:ext>
            </a:extLst>
          </p:cNvPr>
          <p:cNvSpPr txBox="1"/>
          <p:nvPr/>
        </p:nvSpPr>
        <p:spPr>
          <a:xfrm>
            <a:off x="7662043" y="2750203"/>
            <a:ext cx="1124603" cy="323165"/>
          </a:xfrm>
          <a:prstGeom prst="rect">
            <a:avLst/>
          </a:prstGeom>
          <a:noFill/>
        </p:spPr>
        <p:txBody>
          <a:bodyPr wrap="square" rtlCol="0">
            <a:spAutoFit/>
          </a:bodyPr>
          <a:lstStyle/>
          <a:p>
            <a:r>
              <a:rPr lang="en-US" sz="1500" b="1" dirty="0">
                <a:latin typeface="Cambria" panose="02040503050406030204" pitchFamily="18" charset="0"/>
                <a:ea typeface="Cambria" panose="02040503050406030204" pitchFamily="18" charset="0"/>
              </a:rPr>
              <a:t>32.57%</a:t>
            </a:r>
            <a:endParaRPr lang="en-IN" sz="1500" b="1" dirty="0">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D1D4DD48-BE35-0E36-8506-11BA14E08A7F}"/>
              </a:ext>
            </a:extLst>
          </p:cNvPr>
          <p:cNvSpPr txBox="1"/>
          <p:nvPr/>
        </p:nvSpPr>
        <p:spPr>
          <a:xfrm>
            <a:off x="9469823" y="2402487"/>
            <a:ext cx="872355" cy="323165"/>
          </a:xfrm>
          <a:prstGeom prst="rect">
            <a:avLst/>
          </a:prstGeom>
          <a:noFill/>
        </p:spPr>
        <p:txBody>
          <a:bodyPr wrap="none" rtlCol="0">
            <a:spAutoFit/>
          </a:bodyPr>
          <a:lstStyle/>
          <a:p>
            <a:r>
              <a:rPr lang="en-US" sz="1500" b="1" dirty="0">
                <a:latin typeface="Cambria" panose="02040503050406030204" pitchFamily="18" charset="0"/>
                <a:ea typeface="Cambria" panose="02040503050406030204" pitchFamily="18" charset="0"/>
              </a:rPr>
              <a:t>38.60%</a:t>
            </a:r>
            <a:endParaRPr lang="en-IN" sz="15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2CD2263-9C58-166D-C4A1-D7052E631DB7}"/>
              </a:ext>
            </a:extLst>
          </p:cNvPr>
          <p:cNvSpPr txBox="1"/>
          <p:nvPr/>
        </p:nvSpPr>
        <p:spPr>
          <a:xfrm>
            <a:off x="5039011" y="6055360"/>
            <a:ext cx="2199769" cy="369332"/>
          </a:xfrm>
          <a:prstGeom prst="rect">
            <a:avLst/>
          </a:prstGeom>
          <a:noFill/>
        </p:spPr>
        <p:txBody>
          <a:bodyPr wrap="none" rtlCol="0">
            <a:spAutoFit/>
          </a:bodyPr>
          <a:lstStyle/>
          <a:p>
            <a:r>
              <a:rPr lang="en-IN" b="1" dirty="0">
                <a:latin typeface="Cambria" panose="02040503050406030204" pitchFamily="18" charset="0"/>
                <a:ea typeface="Cambria" panose="02040503050406030204" pitchFamily="18" charset="0"/>
              </a:rPr>
              <a:t>Adjusted Net Profit</a:t>
            </a:r>
          </a:p>
        </p:txBody>
      </p:sp>
      <p:pic>
        <p:nvPicPr>
          <p:cNvPr id="4" name="Picture 3" descr="Arshi Clinic">
            <a:hlinkClick r:id="rId4"/>
            <a:extLst>
              <a:ext uri="{FF2B5EF4-FFF2-40B4-BE49-F238E27FC236}">
                <a16:creationId xmlns:a16="http://schemas.microsoft.com/office/drawing/2014/main" id="{C970818B-EE9F-1130-C8B1-9073A7E80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68418-EB7D-5DC7-A66D-81B42C25A310}"/>
              </a:ext>
            </a:extLst>
          </p:cNvPr>
          <p:cNvSpPr/>
          <p:nvPr/>
        </p:nvSpPr>
        <p:spPr>
          <a:xfrm>
            <a:off x="3123080" y="267286"/>
            <a:ext cx="121207" cy="124887"/>
          </a:xfrm>
          <a:prstGeom prst="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4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9101-F064-37CA-65A8-95F8333F7491}"/>
              </a:ext>
            </a:extLst>
          </p:cNvPr>
          <p:cNvSpPr>
            <a:spLocks noGrp="1"/>
          </p:cNvSpPr>
          <p:nvPr>
            <p:ph type="title"/>
          </p:nvPr>
        </p:nvSpPr>
        <p:spPr>
          <a:xfrm>
            <a:off x="1484311" y="685801"/>
            <a:ext cx="10018713" cy="736600"/>
          </a:xfrm>
        </p:spPr>
        <p:txBody>
          <a:bodyPr>
            <a:normAutofit/>
          </a:bodyPr>
          <a:lstStyle/>
          <a:p>
            <a:r>
              <a:rPr lang="en-IN" sz="2500" b="1" u="sng" dirty="0">
                <a:latin typeface="Cambria" panose="02040503050406030204" pitchFamily="18" charset="0"/>
                <a:ea typeface="Cambria" panose="02040503050406030204" pitchFamily="18" charset="0"/>
              </a:rPr>
              <a:t>Financial Analysis on turnover</a:t>
            </a:r>
          </a:p>
        </p:txBody>
      </p:sp>
      <p:graphicFrame>
        <p:nvGraphicFramePr>
          <p:cNvPr id="5" name="Chart 4">
            <a:extLst>
              <a:ext uri="{FF2B5EF4-FFF2-40B4-BE49-F238E27FC236}">
                <a16:creationId xmlns:a16="http://schemas.microsoft.com/office/drawing/2014/main" id="{2BE06DEC-9E15-0B5C-4A34-EF745504EC5B}"/>
              </a:ext>
            </a:extLst>
          </p:cNvPr>
          <p:cNvGraphicFramePr/>
          <p:nvPr>
            <p:extLst>
              <p:ext uri="{D42A27DB-BD31-4B8C-83A1-F6EECF244321}">
                <p14:modId xmlns:p14="http://schemas.microsoft.com/office/powerpoint/2010/main" val="2109473289"/>
              </p:ext>
            </p:extLst>
          </p:nvPr>
        </p:nvGraphicFramePr>
        <p:xfrm>
          <a:off x="2509519" y="1076960"/>
          <a:ext cx="8198169" cy="506137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62FDEA3-8E7D-C932-06D1-745B2C255571}"/>
              </a:ext>
            </a:extLst>
          </p:cNvPr>
          <p:cNvSpPr txBox="1"/>
          <p:nvPr/>
        </p:nvSpPr>
        <p:spPr>
          <a:xfrm>
            <a:off x="3850640" y="6024880"/>
            <a:ext cx="2991653" cy="338554"/>
          </a:xfrm>
          <a:prstGeom prst="rect">
            <a:avLst/>
          </a:prstGeom>
          <a:noFill/>
        </p:spPr>
        <p:txBody>
          <a:bodyPr wrap="none" rtlCol="0">
            <a:spAutoFit/>
          </a:bodyPr>
          <a:lstStyle/>
          <a:p>
            <a:r>
              <a:rPr lang="en-IN" sz="1600" b="1" dirty="0">
                <a:latin typeface="Cambria" panose="02040503050406030204" pitchFamily="18" charset="0"/>
                <a:ea typeface="Cambria" panose="02040503050406030204" pitchFamily="18" charset="0"/>
              </a:rPr>
              <a:t>Turnover Analysis over 5 year</a:t>
            </a:r>
          </a:p>
        </p:txBody>
      </p:sp>
      <p:sp>
        <p:nvSpPr>
          <p:cNvPr id="7" name="TextBox 6">
            <a:extLst>
              <a:ext uri="{FF2B5EF4-FFF2-40B4-BE49-F238E27FC236}">
                <a16:creationId xmlns:a16="http://schemas.microsoft.com/office/drawing/2014/main" id="{7B6FB3A3-0D24-D60B-4598-2F69582E2FCF}"/>
              </a:ext>
            </a:extLst>
          </p:cNvPr>
          <p:cNvSpPr txBox="1"/>
          <p:nvPr/>
        </p:nvSpPr>
        <p:spPr>
          <a:xfrm rot="16200000">
            <a:off x="1012739" y="3774589"/>
            <a:ext cx="1968359" cy="338554"/>
          </a:xfrm>
          <a:prstGeom prst="rect">
            <a:avLst/>
          </a:prstGeom>
          <a:noFill/>
        </p:spPr>
        <p:txBody>
          <a:bodyPr wrap="none" rtlCol="0">
            <a:spAutoFit/>
          </a:bodyPr>
          <a:lstStyle/>
          <a:p>
            <a:r>
              <a:rPr lang="en-IN" sz="1600" b="1" dirty="0">
                <a:latin typeface="Cambria" panose="02040503050406030204" pitchFamily="18" charset="0"/>
                <a:ea typeface="Cambria" panose="02040503050406030204" pitchFamily="18" charset="0"/>
              </a:rPr>
              <a:t>Turnover in Crores</a:t>
            </a:r>
          </a:p>
        </p:txBody>
      </p:sp>
      <p:sp>
        <p:nvSpPr>
          <p:cNvPr id="8" name="Oval 7">
            <a:extLst>
              <a:ext uri="{FF2B5EF4-FFF2-40B4-BE49-F238E27FC236}">
                <a16:creationId xmlns:a16="http://schemas.microsoft.com/office/drawing/2014/main" id="{DF6190CF-8889-B62C-2EAF-09942885FA08}"/>
              </a:ext>
            </a:extLst>
          </p:cNvPr>
          <p:cNvSpPr/>
          <p:nvPr/>
        </p:nvSpPr>
        <p:spPr>
          <a:xfrm>
            <a:off x="3850640" y="3139440"/>
            <a:ext cx="45719" cy="8128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929DB505-BCBC-3518-8D44-CD3ABAAA7D2D}"/>
              </a:ext>
            </a:extLst>
          </p:cNvPr>
          <p:cNvSpPr/>
          <p:nvPr/>
        </p:nvSpPr>
        <p:spPr>
          <a:xfrm>
            <a:off x="5074920" y="3098800"/>
            <a:ext cx="45719" cy="8128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cxnSp>
        <p:nvCxnSpPr>
          <p:cNvPr id="15" name="Straight Connector 14">
            <a:extLst>
              <a:ext uri="{FF2B5EF4-FFF2-40B4-BE49-F238E27FC236}">
                <a16:creationId xmlns:a16="http://schemas.microsoft.com/office/drawing/2014/main" id="{7C854663-E7C4-EDC2-1BAD-A6007ED702DB}"/>
              </a:ext>
            </a:extLst>
          </p:cNvPr>
          <p:cNvCxnSpPr>
            <a:stCxn id="8" idx="2"/>
            <a:endCxn id="9" idx="6"/>
          </p:cNvCxnSpPr>
          <p:nvPr/>
        </p:nvCxnSpPr>
        <p:spPr>
          <a:xfrm flipV="1">
            <a:off x="3850640" y="3139440"/>
            <a:ext cx="1269999" cy="4064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86F76C1-A8D8-3E8E-77A0-AA4061C9A6E0}"/>
              </a:ext>
            </a:extLst>
          </p:cNvPr>
          <p:cNvCxnSpPr/>
          <p:nvPr/>
        </p:nvCxnSpPr>
        <p:spPr>
          <a:xfrm flipV="1">
            <a:off x="5120639" y="3099590"/>
            <a:ext cx="1269999" cy="4064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8593C6C-FCCF-3C15-87E8-676D02B5EFFE}"/>
              </a:ext>
            </a:extLst>
          </p:cNvPr>
          <p:cNvCxnSpPr>
            <a:cxnSpLocks/>
          </p:cNvCxnSpPr>
          <p:nvPr/>
        </p:nvCxnSpPr>
        <p:spPr>
          <a:xfrm flipV="1">
            <a:off x="6426196" y="2804160"/>
            <a:ext cx="1193804" cy="286850"/>
          </a:xfrm>
          <a:prstGeom prst="line">
            <a:avLst/>
          </a:prstGeom>
        </p:spPr>
        <p:style>
          <a:lnRef idx="1">
            <a:schemeClr val="dk1"/>
          </a:lnRef>
          <a:fillRef idx="0">
            <a:schemeClr val="dk1"/>
          </a:fillRef>
          <a:effectRef idx="0">
            <a:schemeClr val="dk1"/>
          </a:effectRef>
          <a:fontRef idx="minor">
            <a:schemeClr val="tx1"/>
          </a:fontRef>
        </p:style>
      </p:cxnSp>
      <p:pic>
        <p:nvPicPr>
          <p:cNvPr id="3" name="Picture 2" descr="Arshi Clinic">
            <a:hlinkClick r:id="rId3"/>
            <a:extLst>
              <a:ext uri="{FF2B5EF4-FFF2-40B4-BE49-F238E27FC236}">
                <a16:creationId xmlns:a16="http://schemas.microsoft.com/office/drawing/2014/main" id="{B2C39874-BB22-AC12-EBD7-0B1877FA2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4FB0E0D-79C1-95FB-04B6-58720C5187DF}"/>
              </a:ext>
            </a:extLst>
          </p:cNvPr>
          <p:cNvSpPr/>
          <p:nvPr/>
        </p:nvSpPr>
        <p:spPr>
          <a:xfrm>
            <a:off x="3123080" y="267286"/>
            <a:ext cx="121207" cy="124887"/>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26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9688-028B-2A21-3205-6CDF102673B8}"/>
              </a:ext>
            </a:extLst>
          </p:cNvPr>
          <p:cNvSpPr>
            <a:spLocks noGrp="1"/>
          </p:cNvSpPr>
          <p:nvPr>
            <p:ph type="title"/>
          </p:nvPr>
        </p:nvSpPr>
        <p:spPr>
          <a:xfrm>
            <a:off x="1749351" y="993249"/>
            <a:ext cx="10018713" cy="55879"/>
          </a:xfrm>
        </p:spPr>
        <p:txBody>
          <a:bodyPr>
            <a:normAutofit fontScale="90000"/>
          </a:bodyPr>
          <a:lstStyle/>
          <a:p>
            <a:r>
              <a:rPr lang="en-US" sz="2500" b="1" u="sng" dirty="0">
                <a:latin typeface="Cambria" panose="02040503050406030204" pitchFamily="18" charset="0"/>
                <a:ea typeface="Cambria" panose="02040503050406030204" pitchFamily="18" charset="0"/>
              </a:rPr>
              <a:t>Financial growth </a:t>
            </a:r>
            <a:r>
              <a:rPr lang="en-US" sz="2500" b="1" u="sng" dirty="0" err="1">
                <a:latin typeface="Cambria" panose="02040503050406030204" pitchFamily="18" charset="0"/>
                <a:ea typeface="Cambria" panose="02040503050406030204" pitchFamily="18" charset="0"/>
              </a:rPr>
              <a:t>opportunies</a:t>
            </a:r>
            <a:r>
              <a:rPr lang="en-US" sz="2500" b="1" u="sng" dirty="0">
                <a:latin typeface="Cambria" panose="02040503050406030204" pitchFamily="18" charset="0"/>
                <a:ea typeface="Cambria" panose="02040503050406030204" pitchFamily="18" charset="0"/>
              </a:rPr>
              <a:t> </a:t>
            </a:r>
            <a:endParaRPr lang="en-IN" sz="2500" b="1" u="sng"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C4BE465F-FA69-6CEA-7493-14DB2301DA98}"/>
              </a:ext>
            </a:extLst>
          </p:cNvPr>
          <p:cNvGraphicFramePr>
            <a:graphicFrameLocks noGrp="1"/>
          </p:cNvGraphicFramePr>
          <p:nvPr>
            <p:extLst>
              <p:ext uri="{D42A27DB-BD31-4B8C-83A1-F6EECF244321}">
                <p14:modId xmlns:p14="http://schemas.microsoft.com/office/powerpoint/2010/main" val="3031272139"/>
              </p:ext>
            </p:extLst>
          </p:nvPr>
        </p:nvGraphicFramePr>
        <p:xfrm>
          <a:off x="2300418" y="1259840"/>
          <a:ext cx="9185238" cy="5237476"/>
        </p:xfrm>
        <a:graphic>
          <a:graphicData uri="http://schemas.openxmlformats.org/drawingml/2006/table">
            <a:tbl>
              <a:tblPr>
                <a:tableStyleId>{5C22544A-7EE6-4342-B048-85BDC9FD1C3A}</a:tableStyleId>
              </a:tblPr>
              <a:tblGrid>
                <a:gridCol w="2546492">
                  <a:extLst>
                    <a:ext uri="{9D8B030D-6E8A-4147-A177-3AD203B41FA5}">
                      <a16:colId xmlns:a16="http://schemas.microsoft.com/office/drawing/2014/main" val="1547477670"/>
                    </a:ext>
                  </a:extLst>
                </a:gridCol>
                <a:gridCol w="1108990">
                  <a:extLst>
                    <a:ext uri="{9D8B030D-6E8A-4147-A177-3AD203B41FA5}">
                      <a16:colId xmlns:a16="http://schemas.microsoft.com/office/drawing/2014/main" val="2053676779"/>
                    </a:ext>
                  </a:extLst>
                </a:gridCol>
                <a:gridCol w="1382439">
                  <a:extLst>
                    <a:ext uri="{9D8B030D-6E8A-4147-A177-3AD203B41FA5}">
                      <a16:colId xmlns:a16="http://schemas.microsoft.com/office/drawing/2014/main" val="1612912213"/>
                    </a:ext>
                  </a:extLst>
                </a:gridCol>
                <a:gridCol w="1382439">
                  <a:extLst>
                    <a:ext uri="{9D8B030D-6E8A-4147-A177-3AD203B41FA5}">
                      <a16:colId xmlns:a16="http://schemas.microsoft.com/office/drawing/2014/main" val="2850314550"/>
                    </a:ext>
                  </a:extLst>
                </a:gridCol>
                <a:gridCol w="1382439">
                  <a:extLst>
                    <a:ext uri="{9D8B030D-6E8A-4147-A177-3AD203B41FA5}">
                      <a16:colId xmlns:a16="http://schemas.microsoft.com/office/drawing/2014/main" val="1695084559"/>
                    </a:ext>
                  </a:extLst>
                </a:gridCol>
                <a:gridCol w="1382439">
                  <a:extLst>
                    <a:ext uri="{9D8B030D-6E8A-4147-A177-3AD203B41FA5}">
                      <a16:colId xmlns:a16="http://schemas.microsoft.com/office/drawing/2014/main" val="405353750"/>
                    </a:ext>
                  </a:extLst>
                </a:gridCol>
              </a:tblGrid>
              <a:tr h="224304">
                <a:tc>
                  <a:txBody>
                    <a:bodyPr/>
                    <a:lstStyle/>
                    <a:p>
                      <a:pPr algn="l" fontAlgn="b"/>
                      <a:r>
                        <a:rPr lang="en-US" sz="1400" b="1" u="none" strike="noStrike" dirty="0">
                          <a:effectLst/>
                          <a:latin typeface="Cambria" panose="02040503050406030204" pitchFamily="18" charset="0"/>
                          <a:ea typeface="Cambria" panose="02040503050406030204" pitchFamily="18" charset="0"/>
                        </a:rPr>
                        <a:t>Total revenue and  total cost </a:t>
                      </a:r>
                      <a:endParaRPr lang="en-US" sz="14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1958181749"/>
                  </a:ext>
                </a:extLst>
              </a:tr>
              <a:tr h="202463">
                <a:tc>
                  <a:txBody>
                    <a:bodyPr/>
                    <a:lstStyle/>
                    <a:p>
                      <a:pPr algn="l" fontAlgn="b"/>
                      <a:r>
                        <a:rPr lang="en-IN" sz="1200" b="1" u="none" strike="noStrike" dirty="0">
                          <a:effectLst/>
                          <a:latin typeface="Cambria" panose="02040503050406030204" pitchFamily="18" charset="0"/>
                          <a:ea typeface="Cambria" panose="02040503050406030204" pitchFamily="18" charset="0"/>
                        </a:rPr>
                        <a:t>Particulars</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ctr" fontAlgn="b"/>
                      <a:r>
                        <a:rPr lang="en-IN" sz="1200" b="1" u="none" strike="noStrike" dirty="0">
                          <a:effectLst/>
                          <a:highlight>
                            <a:srgbClr val="FFFFFF"/>
                          </a:highlight>
                          <a:latin typeface="Cambria" panose="02040503050406030204" pitchFamily="18" charset="0"/>
                          <a:ea typeface="Cambria" panose="02040503050406030204" pitchFamily="18" charset="0"/>
                        </a:rPr>
                        <a:t> 2024-25 </a:t>
                      </a:r>
                      <a:endParaRPr lang="en-IN" sz="1200" b="1" i="0" u="none" strike="noStrike" dirty="0">
                        <a:solidFill>
                          <a:srgbClr val="000000"/>
                        </a:solidFill>
                        <a:effectLst/>
                        <a:highlight>
                          <a:srgbClr val="FFFFFF"/>
                        </a:highlight>
                        <a:latin typeface="Cambria" panose="02040503050406030204" pitchFamily="18" charset="0"/>
                        <a:ea typeface="Cambria" panose="02040503050406030204" pitchFamily="18" charset="0"/>
                      </a:endParaRPr>
                    </a:p>
                  </a:txBody>
                  <a:tcPr marL="5985" marR="5985" marT="5985" marB="0" anchor="b"/>
                </a:tc>
                <a:tc>
                  <a:txBody>
                    <a:bodyPr/>
                    <a:lstStyle/>
                    <a:p>
                      <a:pPr algn="ctr" fontAlgn="b"/>
                      <a:r>
                        <a:rPr lang="en-IN" sz="1200" b="1" u="none" strike="noStrike" dirty="0">
                          <a:effectLst/>
                          <a:highlight>
                            <a:srgbClr val="FFFFFF"/>
                          </a:highlight>
                          <a:latin typeface="Cambria" panose="02040503050406030204" pitchFamily="18" charset="0"/>
                          <a:ea typeface="Cambria" panose="02040503050406030204" pitchFamily="18" charset="0"/>
                        </a:rPr>
                        <a:t> 2025-26 </a:t>
                      </a:r>
                      <a:endParaRPr lang="en-IN" sz="1200" b="1" i="0" u="none" strike="noStrike" dirty="0">
                        <a:solidFill>
                          <a:srgbClr val="000000"/>
                        </a:solidFill>
                        <a:effectLst/>
                        <a:highlight>
                          <a:srgbClr val="FFFFFF"/>
                        </a:highlight>
                        <a:latin typeface="Cambria" panose="02040503050406030204" pitchFamily="18" charset="0"/>
                        <a:ea typeface="Cambria" panose="02040503050406030204" pitchFamily="18" charset="0"/>
                      </a:endParaRPr>
                    </a:p>
                  </a:txBody>
                  <a:tcPr marL="5985" marR="5985" marT="5985" marB="0" anchor="b"/>
                </a:tc>
                <a:tc>
                  <a:txBody>
                    <a:bodyPr/>
                    <a:lstStyle/>
                    <a:p>
                      <a:pPr algn="ctr" fontAlgn="b"/>
                      <a:r>
                        <a:rPr lang="en-IN" sz="1200" b="1" u="none" strike="noStrike" dirty="0">
                          <a:effectLst/>
                          <a:highlight>
                            <a:srgbClr val="FFFFFF"/>
                          </a:highlight>
                          <a:latin typeface="Cambria" panose="02040503050406030204" pitchFamily="18" charset="0"/>
                          <a:ea typeface="Cambria" panose="02040503050406030204" pitchFamily="18" charset="0"/>
                        </a:rPr>
                        <a:t> 2026-27 </a:t>
                      </a:r>
                      <a:endParaRPr lang="en-IN" sz="1200" b="1" i="0" u="none" strike="noStrike" dirty="0">
                        <a:solidFill>
                          <a:srgbClr val="000000"/>
                        </a:solidFill>
                        <a:effectLst/>
                        <a:highlight>
                          <a:srgbClr val="FFFFFF"/>
                        </a:highlight>
                        <a:latin typeface="Cambria" panose="02040503050406030204" pitchFamily="18" charset="0"/>
                        <a:ea typeface="Cambria" panose="02040503050406030204" pitchFamily="18" charset="0"/>
                      </a:endParaRPr>
                    </a:p>
                  </a:txBody>
                  <a:tcPr marL="5985" marR="5985" marT="5985" marB="0" anchor="b"/>
                </a:tc>
                <a:tc>
                  <a:txBody>
                    <a:bodyPr/>
                    <a:lstStyle/>
                    <a:p>
                      <a:pPr algn="ctr" fontAlgn="b"/>
                      <a:r>
                        <a:rPr lang="en-IN" sz="1200" b="1" u="none" strike="noStrike" dirty="0">
                          <a:effectLst/>
                          <a:highlight>
                            <a:srgbClr val="FFFFFF"/>
                          </a:highlight>
                          <a:latin typeface="Cambria" panose="02040503050406030204" pitchFamily="18" charset="0"/>
                          <a:ea typeface="Cambria" panose="02040503050406030204" pitchFamily="18" charset="0"/>
                        </a:rPr>
                        <a:t> 2027-28 </a:t>
                      </a:r>
                      <a:endParaRPr lang="en-IN" sz="1200" b="1" i="0" u="none" strike="noStrike" dirty="0">
                        <a:solidFill>
                          <a:srgbClr val="000000"/>
                        </a:solidFill>
                        <a:effectLst/>
                        <a:highlight>
                          <a:srgbClr val="FFFFFF"/>
                        </a:highlight>
                        <a:latin typeface="Cambria" panose="02040503050406030204" pitchFamily="18" charset="0"/>
                        <a:ea typeface="Cambria" panose="02040503050406030204" pitchFamily="18" charset="0"/>
                      </a:endParaRPr>
                    </a:p>
                  </a:txBody>
                  <a:tcPr marL="5985" marR="5985" marT="5985" marB="0" anchor="b"/>
                </a:tc>
                <a:tc>
                  <a:txBody>
                    <a:bodyPr/>
                    <a:lstStyle/>
                    <a:p>
                      <a:pPr algn="ctr" fontAlgn="b"/>
                      <a:r>
                        <a:rPr lang="en-IN" sz="1200" b="1" u="none" strike="noStrike" dirty="0">
                          <a:effectLst/>
                          <a:highlight>
                            <a:srgbClr val="FFFFFF"/>
                          </a:highlight>
                          <a:latin typeface="Cambria" panose="02040503050406030204" pitchFamily="18" charset="0"/>
                          <a:ea typeface="Cambria" panose="02040503050406030204" pitchFamily="18" charset="0"/>
                        </a:rPr>
                        <a:t> 2028-29 </a:t>
                      </a:r>
                      <a:endParaRPr lang="en-IN" sz="1200" b="1" i="0" u="none" strike="noStrike" dirty="0">
                        <a:solidFill>
                          <a:srgbClr val="000000"/>
                        </a:solidFill>
                        <a:effectLst/>
                        <a:highlight>
                          <a:srgbClr val="FFFFFF"/>
                        </a:highligh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2343533854"/>
                  </a:ext>
                </a:extLst>
              </a:tr>
              <a:tr h="305038">
                <a:tc>
                  <a:txBody>
                    <a:bodyPr/>
                    <a:lstStyle/>
                    <a:p>
                      <a:pPr algn="l" fontAlgn="b"/>
                      <a:r>
                        <a:rPr lang="en-IN" sz="1200" u="none" strike="noStrike" dirty="0">
                          <a:effectLst/>
                          <a:latin typeface="Cambria" panose="02040503050406030204" pitchFamily="18" charset="0"/>
                          <a:ea typeface="Cambria" panose="02040503050406030204" pitchFamily="18" charset="0"/>
                        </a:rPr>
                        <a:t>Gachibowli</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3,29,61,450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3,95,53,739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4,74,64,487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5,69,57,385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6,83,48,862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3945473828"/>
                  </a:ext>
                </a:extLst>
              </a:tr>
              <a:tr h="305038">
                <a:tc>
                  <a:txBody>
                    <a:bodyPr/>
                    <a:lstStyle/>
                    <a:p>
                      <a:pPr algn="l" fontAlgn="b"/>
                      <a:r>
                        <a:rPr lang="en-IN" sz="1200" u="none" strike="noStrike" dirty="0" err="1">
                          <a:effectLst/>
                          <a:latin typeface="Cambria" panose="02040503050406030204" pitchFamily="18" charset="0"/>
                          <a:ea typeface="Cambria" panose="02040503050406030204" pitchFamily="18" charset="0"/>
                        </a:rPr>
                        <a:t>Madinaguda</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74,96,007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89,95,208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1,07,94,250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1,29,53,100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1,55,43,720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2930482835"/>
                  </a:ext>
                </a:extLst>
              </a:tr>
              <a:tr h="305038">
                <a:tc>
                  <a:txBody>
                    <a:bodyPr/>
                    <a:lstStyle/>
                    <a:p>
                      <a:pPr algn="l" fontAlgn="b"/>
                      <a:r>
                        <a:rPr lang="en-IN" sz="1200" u="none" strike="noStrike" dirty="0">
                          <a:effectLst/>
                          <a:latin typeface="Cambria" panose="02040503050406030204" pitchFamily="18" charset="0"/>
                          <a:ea typeface="Cambria" panose="02040503050406030204" pitchFamily="18" charset="0"/>
                        </a:rPr>
                        <a:t>Banjara Hills</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55,23,950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66,28,739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79,54,487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95,45,385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1,14,54,462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1621389528"/>
                  </a:ext>
                </a:extLst>
              </a:tr>
              <a:tr h="305038">
                <a:tc>
                  <a:txBody>
                    <a:bodyPr/>
                    <a:lstStyle/>
                    <a:p>
                      <a:pPr algn="l" fontAlgn="b"/>
                      <a:r>
                        <a:rPr lang="en-IN" sz="1200" u="none" strike="noStrike" dirty="0">
                          <a:effectLst/>
                          <a:latin typeface="Cambria" panose="02040503050406030204" pitchFamily="18" charset="0"/>
                          <a:ea typeface="Cambria" panose="02040503050406030204" pitchFamily="18" charset="0"/>
                        </a:rPr>
                        <a:t>Hi-tech city</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53,53,383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64,24,059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77,08,871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92,50,645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1,11,00,774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138765841"/>
                  </a:ext>
                </a:extLst>
              </a:tr>
              <a:tr h="305038">
                <a:tc>
                  <a:txBody>
                    <a:bodyPr/>
                    <a:lstStyle/>
                    <a:p>
                      <a:pPr algn="l" fontAlgn="b"/>
                      <a:r>
                        <a:rPr lang="en-IN" sz="1200" b="1" u="none" strike="noStrike" dirty="0">
                          <a:effectLst/>
                          <a:latin typeface="Cambria" panose="02040503050406030204" pitchFamily="18" charset="0"/>
                          <a:ea typeface="Cambria" panose="02040503050406030204" pitchFamily="18" charset="0"/>
                        </a:rPr>
                        <a:t>Total Sales</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5,13,34,789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6,16,01,746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7,39,22,096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8,87,06,515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10,64,47,818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321301554"/>
                  </a:ext>
                </a:extLst>
              </a:tr>
              <a:tr h="305038">
                <a:tc>
                  <a:txBody>
                    <a:bodyPr/>
                    <a:lstStyle/>
                    <a:p>
                      <a:pPr algn="l" fontAlgn="b"/>
                      <a:r>
                        <a:rPr lang="en-IN" sz="1200" u="none" strike="noStrike">
                          <a:effectLst/>
                          <a:latin typeface="Cambria" panose="02040503050406030204" pitchFamily="18" charset="0"/>
                          <a:ea typeface="Cambria" panose="02040503050406030204" pitchFamily="18" charset="0"/>
                        </a:rPr>
                        <a:t>Closing Stock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48,92,340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53,81,574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59,19,731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65,11,705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71,62,875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1485400862"/>
                  </a:ext>
                </a:extLst>
              </a:tr>
              <a:tr h="305038">
                <a:tc>
                  <a:txBody>
                    <a:bodyPr/>
                    <a:lstStyle/>
                    <a:p>
                      <a:pPr algn="l" fontAlgn="b"/>
                      <a:r>
                        <a:rPr lang="en-IN" sz="1200" b="1" u="none" strike="noStrike" dirty="0">
                          <a:effectLst/>
                          <a:latin typeface="Cambria" panose="02040503050406030204" pitchFamily="18" charset="0"/>
                          <a:ea typeface="Cambria" panose="02040503050406030204" pitchFamily="18" charset="0"/>
                        </a:rPr>
                        <a:t>Total revenue</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5,62,27,129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6,69,83,320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7,98,41,827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9,52,18,219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11,36,10,693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3517959894"/>
                  </a:ext>
                </a:extLst>
              </a:tr>
              <a:tr h="305038">
                <a:tc>
                  <a:txBody>
                    <a:bodyPr/>
                    <a:lstStyle/>
                    <a:p>
                      <a:pPr algn="l" fontAlgn="b"/>
                      <a:r>
                        <a:rPr lang="en-IN" sz="1200" u="none" strike="noStrike">
                          <a:effectLst/>
                          <a:latin typeface="Cambria" panose="02040503050406030204" pitchFamily="18" charset="0"/>
                          <a:ea typeface="Cambria" panose="02040503050406030204" pitchFamily="18" charset="0"/>
                        </a:rPr>
                        <a:t>Opening Stock</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28,57,880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48,92,340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53,81,574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59,19,731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65,11,705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1287241113"/>
                  </a:ext>
                </a:extLst>
              </a:tr>
              <a:tr h="305038">
                <a:tc>
                  <a:txBody>
                    <a:bodyPr/>
                    <a:lstStyle/>
                    <a:p>
                      <a:pPr algn="l" fontAlgn="b"/>
                      <a:r>
                        <a:rPr lang="en-IN" sz="1200" u="none" strike="noStrike">
                          <a:effectLst/>
                          <a:latin typeface="Cambria" panose="02040503050406030204" pitchFamily="18" charset="0"/>
                          <a:ea typeface="Cambria" panose="02040503050406030204" pitchFamily="18" charset="0"/>
                        </a:rPr>
                        <a:t>Purchases</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42,33,454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46,56,800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51,22,480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56,34,728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61,98,201 </a:t>
                      </a:r>
                      <a:endParaRPr lang="en-IN" sz="12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2384484840"/>
                  </a:ext>
                </a:extLst>
              </a:tr>
              <a:tr h="305038">
                <a:tc>
                  <a:txBody>
                    <a:bodyPr/>
                    <a:lstStyle/>
                    <a:p>
                      <a:pPr algn="l" fontAlgn="b"/>
                      <a:r>
                        <a:rPr lang="en-IN" sz="1200" u="none" strike="noStrike">
                          <a:effectLst/>
                          <a:latin typeface="Cambria" panose="02040503050406030204" pitchFamily="18" charset="0"/>
                          <a:ea typeface="Cambria" panose="02040503050406030204" pitchFamily="18" charset="0"/>
                        </a:rPr>
                        <a:t> </a:t>
                      </a:r>
                      <a:endParaRPr lang="en-IN" sz="1200" b="0"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70,91,334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95,49,140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1,05,04,054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1,15,54,459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1,27,09,905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39950904"/>
                  </a:ext>
                </a:extLst>
              </a:tr>
              <a:tr h="305038">
                <a:tc>
                  <a:txBody>
                    <a:bodyPr/>
                    <a:lstStyle/>
                    <a:p>
                      <a:pPr algn="l" fontAlgn="b"/>
                      <a:r>
                        <a:rPr lang="en-IN" sz="1200" b="1" u="none" strike="noStrike" dirty="0">
                          <a:effectLst/>
                          <a:latin typeface="Cambria" panose="02040503050406030204" pitchFamily="18" charset="0"/>
                          <a:ea typeface="Cambria" panose="02040503050406030204" pitchFamily="18" charset="0"/>
                        </a:rPr>
                        <a:t>Gross Profit</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4,42,43,454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5,20,52,607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6,34,18,042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7,71,52,056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9,37,37,913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1328711823"/>
                  </a:ext>
                </a:extLst>
              </a:tr>
              <a:tr h="305038">
                <a:tc>
                  <a:txBody>
                    <a:bodyPr/>
                    <a:lstStyle/>
                    <a:p>
                      <a:pPr algn="l" fontAlgn="b"/>
                      <a:r>
                        <a:rPr lang="en-IN" sz="1200" b="1" u="none" strike="noStrike" dirty="0">
                          <a:effectLst/>
                          <a:latin typeface="Cambria" panose="02040503050406030204" pitchFamily="18" charset="0"/>
                          <a:ea typeface="Cambria" panose="02040503050406030204" pitchFamily="18" charset="0"/>
                        </a:rPr>
                        <a:t>% Gross profit</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78.69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77.71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79.43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81.03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82.51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3568462947"/>
                  </a:ext>
                </a:extLst>
              </a:tr>
              <a:tr h="305038">
                <a:tc>
                  <a:txBody>
                    <a:bodyPr/>
                    <a:lstStyle/>
                    <a:p>
                      <a:pPr algn="l" fontAlgn="b"/>
                      <a:r>
                        <a:rPr lang="en-IN" sz="1200" u="none" strike="noStrike" dirty="0">
                          <a:effectLst/>
                          <a:latin typeface="Cambria" panose="02040503050406030204" pitchFamily="18" charset="0"/>
                          <a:ea typeface="Cambria" panose="02040503050406030204" pitchFamily="18" charset="0"/>
                        </a:rPr>
                        <a:t>INDIRECT EXPENSES</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3,91,38,603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4,29,41,504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4,71,70,006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a:effectLst/>
                          <a:latin typeface="Cambria" panose="02040503050406030204" pitchFamily="18" charset="0"/>
                          <a:ea typeface="Cambria" panose="02040503050406030204" pitchFamily="18" charset="0"/>
                        </a:rPr>
                        <a:t>            5,18,11,247 </a:t>
                      </a:r>
                      <a:endParaRPr lang="en-IN" sz="1200" b="1" i="0" u="none" strike="noStrike">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u="none" strike="noStrike" dirty="0">
                          <a:effectLst/>
                          <a:latin typeface="Cambria" panose="02040503050406030204" pitchFamily="18" charset="0"/>
                          <a:ea typeface="Cambria" panose="02040503050406030204" pitchFamily="18" charset="0"/>
                        </a:rPr>
                        <a:t>            5,67,49,753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3555161999"/>
                  </a:ext>
                </a:extLst>
              </a:tr>
              <a:tr h="235139">
                <a:tc>
                  <a:txBody>
                    <a:bodyPr/>
                    <a:lstStyle/>
                    <a:p>
                      <a:pPr algn="l" fontAlgn="b"/>
                      <a:endParaRPr lang="en-IN" sz="14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endParaRPr lang="en-IN" sz="14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endParaRPr lang="en-IN" sz="14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endParaRPr lang="en-IN" sz="14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endParaRPr lang="en-IN" sz="14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endParaRPr lang="en-IN" sz="1400" b="0"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3424990280"/>
                  </a:ext>
                </a:extLst>
              </a:tr>
              <a:tr h="305038">
                <a:tc>
                  <a:txBody>
                    <a:bodyPr/>
                    <a:lstStyle/>
                    <a:p>
                      <a:pPr algn="l" fontAlgn="b"/>
                      <a:r>
                        <a:rPr lang="en-IN" sz="1200" b="1" u="none" strike="noStrike" dirty="0">
                          <a:effectLst/>
                          <a:latin typeface="Cambria" panose="02040503050406030204" pitchFamily="18" charset="0"/>
                          <a:ea typeface="Cambria" panose="02040503050406030204" pitchFamily="18" charset="0"/>
                        </a:rPr>
                        <a:t>Net Profit</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1,70,88,526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2,40,41,816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3,26,71,821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4,34,06,972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5,68,60,939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2046429215"/>
                  </a:ext>
                </a:extLst>
              </a:tr>
              <a:tr h="305038">
                <a:tc>
                  <a:txBody>
                    <a:bodyPr/>
                    <a:lstStyle/>
                    <a:p>
                      <a:pPr algn="l" fontAlgn="b"/>
                      <a:r>
                        <a:rPr lang="en-IN" sz="1200" b="1" u="none" strike="noStrike" dirty="0">
                          <a:effectLst/>
                          <a:latin typeface="Cambria" panose="02040503050406030204" pitchFamily="18" charset="0"/>
                          <a:ea typeface="Cambria" panose="02040503050406030204" pitchFamily="18" charset="0"/>
                        </a:rPr>
                        <a:t>% Net Profit</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33.29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39.03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44.20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48.93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tc>
                  <a:txBody>
                    <a:bodyPr/>
                    <a:lstStyle/>
                    <a:p>
                      <a:pPr algn="l" fontAlgn="b"/>
                      <a:r>
                        <a:rPr lang="en-IN" sz="1200" b="1" u="none" strike="noStrike" dirty="0">
                          <a:effectLst/>
                          <a:latin typeface="Cambria" panose="02040503050406030204" pitchFamily="18" charset="0"/>
                          <a:ea typeface="Cambria" panose="02040503050406030204" pitchFamily="18" charset="0"/>
                        </a:rPr>
                        <a:t>                        53.42 </a:t>
                      </a:r>
                      <a:endParaRPr lang="en-IN" sz="1200" b="1" i="0" u="none" strike="noStrike" dirty="0">
                        <a:solidFill>
                          <a:srgbClr val="000000"/>
                        </a:solidFill>
                        <a:effectLst/>
                        <a:latin typeface="Cambria" panose="02040503050406030204" pitchFamily="18" charset="0"/>
                        <a:ea typeface="Cambria" panose="02040503050406030204" pitchFamily="18" charset="0"/>
                      </a:endParaRPr>
                    </a:p>
                  </a:txBody>
                  <a:tcPr marL="5985" marR="5985" marT="5985" marB="0" anchor="b"/>
                </a:tc>
                <a:extLst>
                  <a:ext uri="{0D108BD9-81ED-4DB2-BD59-A6C34878D82A}">
                    <a16:rowId xmlns:a16="http://schemas.microsoft.com/office/drawing/2014/main" val="666973511"/>
                  </a:ext>
                </a:extLst>
              </a:tr>
            </a:tbl>
          </a:graphicData>
        </a:graphic>
      </p:graphicFrame>
      <p:pic>
        <p:nvPicPr>
          <p:cNvPr id="4" name="Picture 3" descr="Arshi Clinic">
            <a:hlinkClick r:id="rId2"/>
            <a:extLst>
              <a:ext uri="{FF2B5EF4-FFF2-40B4-BE49-F238E27FC236}">
                <a16:creationId xmlns:a16="http://schemas.microsoft.com/office/drawing/2014/main" id="{0426F363-568E-E919-43E6-A890B90DC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275" y="166278"/>
            <a:ext cx="1580012" cy="900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3E0FFFC-17BB-A732-BC08-41E132BBEAFE}"/>
              </a:ext>
            </a:extLst>
          </p:cNvPr>
          <p:cNvSpPr/>
          <p:nvPr/>
        </p:nvSpPr>
        <p:spPr>
          <a:xfrm>
            <a:off x="3123080" y="267286"/>
            <a:ext cx="121207" cy="124887"/>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8719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6">
      <a:dk1>
        <a:srgbClr val="2B4588"/>
      </a:dk1>
      <a:lt1>
        <a:sysClr val="window" lastClr="FFFFFF"/>
      </a:lt1>
      <a:dk2>
        <a:srgbClr val="455F51"/>
      </a:dk2>
      <a:lt2>
        <a:srgbClr val="E2DFCC"/>
      </a:lt2>
      <a:accent1>
        <a:srgbClr val="8FB53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39098</TotalTime>
  <Words>1385</Words>
  <Application>Microsoft Office PowerPoint</Application>
  <PresentationFormat>Widescreen</PresentationFormat>
  <Paragraphs>380</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vt:lpstr>
      <vt:lpstr>Corbel</vt:lpstr>
      <vt:lpstr>Wingdings</vt:lpstr>
      <vt:lpstr>Parallax</vt:lpstr>
      <vt:lpstr>  ARSHI SKIN AND HAIR CLINIC</vt:lpstr>
      <vt:lpstr> List of Contents</vt:lpstr>
      <vt:lpstr>Executive Summary</vt:lpstr>
      <vt:lpstr>Coaching and Mentoring </vt:lpstr>
      <vt:lpstr>Business Overview</vt:lpstr>
      <vt:lpstr>Organizational Structure </vt:lpstr>
      <vt:lpstr>Financial Analysis</vt:lpstr>
      <vt:lpstr>Financial Analysis on turnover</vt:lpstr>
      <vt:lpstr>Financial growth opportunies </vt:lpstr>
      <vt:lpstr>Financial growth opportunies </vt:lpstr>
      <vt:lpstr>Ratio Analysis</vt:lpstr>
      <vt:lpstr>Ratio Analysis</vt:lpstr>
      <vt:lpstr>Operational Analysis </vt:lpstr>
      <vt:lpstr>PowerPoint Presentation</vt:lpstr>
      <vt:lpstr>Customer Visit Analysis</vt:lpstr>
      <vt:lpstr>PowerPoint Presentation</vt:lpstr>
      <vt:lpstr>PowerPoint Presentation</vt:lpstr>
      <vt:lpstr>Strategic Considerations</vt:lpstr>
      <vt:lpstr>                                Awards</vt:lpstr>
      <vt:lpstr>For your interest 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ARSHI SKIN AND HAIR CLINIC</dc:title>
  <dc:creator>Mahitha chowdary</dc:creator>
  <cp:lastModifiedBy>user</cp:lastModifiedBy>
  <cp:revision>51</cp:revision>
  <dcterms:created xsi:type="dcterms:W3CDTF">2024-06-06T09:23:24Z</dcterms:created>
  <dcterms:modified xsi:type="dcterms:W3CDTF">2024-09-17T05:18:50Z</dcterms:modified>
</cp:coreProperties>
</file>